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319" r:id="rId2"/>
    <p:sldId id="481" r:id="rId3"/>
    <p:sldId id="487" r:id="rId4"/>
    <p:sldId id="518" r:id="rId5"/>
    <p:sldId id="491" r:id="rId6"/>
    <p:sldId id="451" r:id="rId7"/>
    <p:sldId id="461" r:id="rId8"/>
    <p:sldId id="462" r:id="rId9"/>
    <p:sldId id="453" r:id="rId10"/>
    <p:sldId id="320" r:id="rId11"/>
    <p:sldId id="409" r:id="rId12"/>
    <p:sldId id="505" r:id="rId13"/>
    <p:sldId id="493" r:id="rId14"/>
    <p:sldId id="499" r:id="rId15"/>
    <p:sldId id="506" r:id="rId16"/>
    <p:sldId id="507" r:id="rId17"/>
    <p:sldId id="513" r:id="rId18"/>
    <p:sldId id="508" r:id="rId19"/>
    <p:sldId id="514" r:id="rId20"/>
    <p:sldId id="515" r:id="rId21"/>
    <p:sldId id="509" r:id="rId22"/>
    <p:sldId id="511" r:id="rId23"/>
    <p:sldId id="523" r:id="rId24"/>
    <p:sldId id="516" r:id="rId25"/>
    <p:sldId id="512" r:id="rId26"/>
    <p:sldId id="517" r:id="rId27"/>
    <p:sldId id="533" r:id="rId28"/>
    <p:sldId id="531" r:id="rId29"/>
    <p:sldId id="53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ECCFD"/>
    <a:srgbClr val="D33072"/>
    <a:srgbClr val="F98F96"/>
    <a:srgbClr val="323E9D"/>
    <a:srgbClr val="151AEE"/>
    <a:srgbClr val="373659"/>
    <a:srgbClr val="5266FF"/>
    <a:srgbClr val="3A3A3A"/>
    <a:srgbClr val="2E99EE"/>
    <a:srgbClr val="93A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0" autoAdjust="0"/>
    <p:restoredTop sz="93303" autoAdjust="0"/>
  </p:normalViewPr>
  <p:slideViewPr>
    <p:cSldViewPr snapToGrid="0" snapToObjects="1">
      <p:cViewPr varScale="1">
        <p:scale>
          <a:sx n="145" d="100"/>
          <a:sy n="145" d="100"/>
        </p:scale>
        <p:origin x="-24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5.jpeg"/><Relationship Id="rId5" Type="http://schemas.openxmlformats.org/officeDocument/2006/relationships/image" Target="../media/image42.emf"/><Relationship Id="rId6" Type="http://schemas.openxmlformats.org/officeDocument/2006/relationships/image" Target="../media/image43.png"/><Relationship Id="rId7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9" Type="http://schemas.microsoft.com/office/2007/relationships/hdphoto" Target="../media/hdphoto1.wdp"/><Relationship Id="rId20" Type="http://schemas.openxmlformats.org/officeDocument/2006/relationships/image" Target="../media/image28.png"/><Relationship Id="rId10" Type="http://schemas.openxmlformats.org/officeDocument/2006/relationships/image" Target="../media/image18.png"/><Relationship Id="rId11" Type="http://schemas.openxmlformats.org/officeDocument/2006/relationships/image" Target="../media/image19.jpeg"/><Relationship Id="rId12" Type="http://schemas.openxmlformats.org/officeDocument/2006/relationships/image" Target="../media/image20.jpeg"/><Relationship Id="rId13" Type="http://schemas.openxmlformats.org/officeDocument/2006/relationships/image" Target="../media/image21.jpeg"/><Relationship Id="rId14" Type="http://schemas.openxmlformats.org/officeDocument/2006/relationships/image" Target="../media/image22.png"/><Relationship Id="rId15" Type="http://schemas.openxmlformats.org/officeDocument/2006/relationships/image" Target="../media/image23.jpeg"/><Relationship Id="rId16" Type="http://schemas.openxmlformats.org/officeDocument/2006/relationships/image" Target="../media/image24.jpe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e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image" Target="../media/image23.jpeg"/><Relationship Id="rId10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32.emf"/><Relationship Id="rId14" Type="http://schemas.openxmlformats.org/officeDocument/2006/relationships/image" Target="../media/image33.emf"/><Relationship Id="rId15" Type="http://schemas.openxmlformats.org/officeDocument/2006/relationships/image" Target="../media/image34.emf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jpe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image" Target="../media/image22.png"/><Relationship Id="rId10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emf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7" Type="http://schemas.openxmlformats.org/officeDocument/2006/relationships/image" Target="../media/image22.png"/><Relationship Id="rId8" Type="http://schemas.openxmlformats.org/officeDocument/2006/relationships/image" Target="../media/image23.jpeg"/><Relationship Id="rId9" Type="http://schemas.openxmlformats.org/officeDocument/2006/relationships/image" Target="../media/image24.jpeg"/><Relationship Id="rId10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017491"/>
            <a:ext cx="9143999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300" dirty="0" smtClean="0">
              <a:latin typeface="Gill Sans Light"/>
              <a:cs typeface="Gill Sans Light"/>
            </a:endParaRPr>
          </a:p>
          <a:p>
            <a:pPr algn="ctr"/>
            <a:endParaRPr lang="en-US" sz="4300" dirty="0" smtClean="0">
              <a:latin typeface="Gill Sans Light"/>
              <a:cs typeface="Gill Sans Light"/>
            </a:endParaRPr>
          </a:p>
          <a:p>
            <a:pPr algn="ctr"/>
            <a:r>
              <a:rPr lang="en-US" sz="4800" i="1" dirty="0" smtClean="0">
                <a:latin typeface="Gill Sans Light"/>
                <a:cs typeface="Gill Sans Light"/>
              </a:rPr>
              <a:t>Let Your Cores Run Wild!</a:t>
            </a:r>
          </a:p>
          <a:p>
            <a:pPr algn="ctr"/>
            <a:r>
              <a:rPr lang="en-US" sz="5000" b="1" dirty="0" smtClean="0">
                <a:latin typeface="Gill Sans Light"/>
                <a:cs typeface="Gill Sans Light"/>
              </a:rPr>
              <a:t>Coordination-free </a:t>
            </a:r>
          </a:p>
          <a:p>
            <a:pPr algn="ctr"/>
            <a:r>
              <a:rPr lang="en-US" sz="5000" b="1" dirty="0" smtClean="0">
                <a:latin typeface="Gill Sans Light"/>
                <a:cs typeface="Gill Sans Light"/>
              </a:rPr>
              <a:t>Parallel Machine Learning</a:t>
            </a:r>
          </a:p>
          <a:p>
            <a:pPr algn="ctr"/>
            <a:endParaRPr lang="en-US" sz="4300" dirty="0" smtClean="0">
              <a:latin typeface="Gill Sans Light"/>
              <a:cs typeface="Gill Sans Light"/>
            </a:endParaRPr>
          </a:p>
          <a:p>
            <a:pPr algn="ctr"/>
            <a:r>
              <a:rPr lang="en-US" sz="3000" dirty="0" err="1" smtClean="0">
                <a:latin typeface="Gill Sans Light"/>
                <a:cs typeface="Gill Sans Light"/>
              </a:rPr>
              <a:t>Dimitris</a:t>
            </a:r>
            <a:r>
              <a:rPr lang="en-US" sz="3000" dirty="0" smtClean="0">
                <a:latin typeface="Gill Sans Light"/>
                <a:cs typeface="Gill Sans Light"/>
              </a:rPr>
              <a:t> </a:t>
            </a:r>
            <a:r>
              <a:rPr lang="en-US" sz="3000" dirty="0" err="1" smtClean="0">
                <a:latin typeface="Gill Sans Light"/>
                <a:cs typeface="Gill Sans Light"/>
              </a:rPr>
              <a:t>Papailiopoulos</a:t>
            </a:r>
            <a:endParaRPr lang="en-US" sz="3000" dirty="0" smtClean="0">
              <a:latin typeface="Gill Sans Light"/>
              <a:cs typeface="Gill Sans Light"/>
            </a:endParaRPr>
          </a:p>
          <a:p>
            <a:pPr algn="ctr"/>
            <a:endParaRPr lang="en-US" sz="3000" dirty="0">
              <a:latin typeface="Gill Sans Light"/>
              <a:cs typeface="Gill Sans Light"/>
            </a:endParaRPr>
          </a:p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BVLC  Fall 2015 Retreat</a:t>
            </a:r>
          </a:p>
          <a:p>
            <a:pPr algn="ctr"/>
            <a:endParaRPr lang="en-US" sz="2800" i="1" dirty="0" smtClean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451" y="4718480"/>
            <a:ext cx="2199099" cy="703083"/>
          </a:xfrm>
          <a:prstGeom prst="rect">
            <a:avLst/>
          </a:prstGeom>
        </p:spPr>
      </p:pic>
      <p:pic>
        <p:nvPicPr>
          <p:cNvPr id="7" name="Picture 6" descr="ucberkeleyseal_139_540.eps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544" y="5535448"/>
            <a:ext cx="1314912" cy="13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0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Is Stochastic Gradient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“Embarrassingly Parallel”?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3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CA275B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676550" y="3583747"/>
            <a:ext cx="0" cy="669687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799639" y="3227723"/>
            <a:ext cx="0" cy="669687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1091" y="152643"/>
            <a:ext cx="82818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Challenges in Parallel Stochastic Gradient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2772" y="5591820"/>
            <a:ext cx="6994114" cy="800219"/>
          </a:xfrm>
          <a:prstGeom prst="rect">
            <a:avLst/>
          </a:prstGeom>
          <a:solidFill>
            <a:srgbClr val="323E9D">
              <a:alpha val="9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Say, I run parallel Updates.</a:t>
            </a:r>
          </a:p>
          <a:p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If there is no conflict… I’m good.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64718" y="1006723"/>
            <a:ext cx="12698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58150" y="1019045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43" y="4752392"/>
            <a:ext cx="2800350" cy="32893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3" y="2013934"/>
            <a:ext cx="2622550" cy="3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2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D33072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676550" y="3583747"/>
            <a:ext cx="0" cy="669687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799639" y="3227723"/>
            <a:ext cx="0" cy="669687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64718" y="1006723"/>
            <a:ext cx="12698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999" y="5582445"/>
            <a:ext cx="8241862" cy="1154162"/>
          </a:xfrm>
          <a:prstGeom prst="rect">
            <a:avLst/>
          </a:prstGeom>
          <a:solidFill>
            <a:srgbClr val="323E9D">
              <a:alpha val="92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Say, I run parallel SG.</a:t>
            </a:r>
          </a:p>
          <a:p>
            <a:pPr algn="ctr"/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Issues:  What happens if there is conflict… ??</a:t>
            </a:r>
          </a:p>
          <a:p>
            <a:pPr algn="ctr"/>
            <a:r>
              <a:rPr lang="en-US" sz="23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Approach 1:</a:t>
            </a:r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Coordinate? </a:t>
            </a:r>
            <a:r>
              <a:rPr lang="en-US" sz="23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Approach 2:</a:t>
            </a:r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Don’t Care ?</a:t>
            </a:r>
            <a:endParaRPr lang="en-US" sz="23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02118" y="2126572"/>
            <a:ext cx="206846" cy="411139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858150" y="1019045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3" y="2671665"/>
            <a:ext cx="2622550" cy="32893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3" y="2013934"/>
            <a:ext cx="2622550" cy="32893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31091" y="152643"/>
            <a:ext cx="828181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Challenges in Parallel Stochastic Gradient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438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Prior (2011) Work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Shape 44"/>
          <p:cNvSpPr txBox="1">
            <a:spLocks/>
          </p:cNvSpPr>
          <p:nvPr/>
        </p:nvSpPr>
        <p:spPr>
          <a:xfrm>
            <a:off x="669727" y="1830586"/>
            <a:ext cx="7804547" cy="4420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r>
              <a:rPr lang="en-US" sz="1800" dirty="0" smtClean="0">
                <a:latin typeface="Gill Sans Light"/>
                <a:cs typeface="Gill Sans Light"/>
              </a:rPr>
              <a:t>Long line of theoretical work since the 60s </a:t>
            </a:r>
            <a:br>
              <a:rPr lang="en-US" sz="1800" dirty="0" smtClean="0">
                <a:latin typeface="Gill Sans Light"/>
                <a:cs typeface="Gill Sans Light"/>
              </a:rPr>
            </a:br>
            <a:r>
              <a:rPr lang="en-US" sz="2100" dirty="0" smtClean="0">
                <a:latin typeface="Gill Sans Light"/>
                <a:cs typeface="Gill Sans Light"/>
              </a:rPr>
              <a:t>[</a:t>
            </a:r>
            <a:r>
              <a:rPr lang="en-US" sz="2100" dirty="0" err="1" smtClean="0">
                <a:latin typeface="Gill Sans Light"/>
                <a:cs typeface="Gill Sans Light"/>
              </a:rPr>
              <a:t>Chazan</a:t>
            </a:r>
            <a:r>
              <a:rPr lang="en-US" sz="2100" dirty="0" smtClean="0">
                <a:latin typeface="Gill Sans Light"/>
                <a:cs typeface="Gill Sans Light"/>
              </a:rPr>
              <a:t>, </a:t>
            </a:r>
            <a:r>
              <a:rPr lang="en-US" sz="2100" dirty="0" err="1" smtClean="0">
                <a:latin typeface="Gill Sans Light"/>
                <a:cs typeface="Gill Sans Light"/>
              </a:rPr>
              <a:t>Miranker</a:t>
            </a:r>
            <a:r>
              <a:rPr lang="en-US" sz="2100" dirty="0" smtClean="0">
                <a:latin typeface="Gill Sans Light"/>
                <a:cs typeface="Gill Sans Light"/>
              </a:rPr>
              <a:t>, 1969]</a:t>
            </a:r>
            <a:endParaRPr lang="en-US" sz="1800" dirty="0" smtClean="0">
              <a:latin typeface="Gill Sans Light"/>
              <a:cs typeface="Gill Sans Light"/>
            </a:endParaRPr>
          </a:p>
          <a:p>
            <a:pPr>
              <a:defRPr sz="1800"/>
            </a:pPr>
            <a:endParaRPr lang="en-US" sz="1800" dirty="0" smtClean="0">
              <a:latin typeface="Gill Sans Light"/>
              <a:cs typeface="Gill Sans Light"/>
            </a:endParaRPr>
          </a:p>
          <a:p>
            <a:pPr>
              <a:defRPr sz="1800"/>
            </a:pPr>
            <a:r>
              <a:rPr lang="en-US" sz="1800" dirty="0" smtClean="0">
                <a:latin typeface="Gill Sans Light"/>
                <a:cs typeface="Gill Sans Light"/>
              </a:rPr>
              <a:t>Foundational work on Asynchronous Optimization</a:t>
            </a:r>
            <a:br>
              <a:rPr lang="en-US" sz="1800" dirty="0" smtClean="0">
                <a:latin typeface="Gill Sans Light"/>
                <a:cs typeface="Gill Sans Light"/>
              </a:rPr>
            </a:br>
            <a:r>
              <a:rPr lang="en-US" sz="2100" dirty="0" smtClean="0">
                <a:latin typeface="Gill Sans Light"/>
                <a:cs typeface="Gill Sans Light"/>
              </a:rPr>
              <a:t>Master/Worker model</a:t>
            </a:r>
            <a:r>
              <a:rPr lang="en-US" sz="1800" dirty="0" smtClean="0"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1D222B"/>
                </a:solidFill>
                <a:latin typeface="Gill Sans Light"/>
                <a:cs typeface="Gill Sans Light"/>
              </a:rPr>
              <a:t>[</a:t>
            </a:r>
            <a:r>
              <a:rPr lang="en-US" sz="2100" dirty="0" err="1" smtClean="0">
                <a:solidFill>
                  <a:srgbClr val="1D222B"/>
                </a:solidFill>
                <a:latin typeface="Gill Sans Light"/>
                <a:cs typeface="Gill Sans Light"/>
              </a:rPr>
              <a:t>Tsitsiklis</a:t>
            </a:r>
            <a:r>
              <a:rPr lang="en-US" sz="2100" dirty="0" smtClean="0">
                <a:solidFill>
                  <a:srgbClr val="1D222B"/>
                </a:solidFill>
                <a:latin typeface="Gill Sans Light"/>
                <a:cs typeface="Gill Sans Light"/>
              </a:rPr>
              <a:t>, </a:t>
            </a:r>
            <a:r>
              <a:rPr lang="en-US" sz="2100" dirty="0" err="1" smtClean="0">
                <a:solidFill>
                  <a:srgbClr val="1D222B"/>
                </a:solidFill>
                <a:latin typeface="Gill Sans Light"/>
                <a:cs typeface="Gill Sans Light"/>
              </a:rPr>
              <a:t>Bertsekas</a:t>
            </a:r>
            <a:r>
              <a:rPr lang="en-US" sz="2100" dirty="0" smtClean="0">
                <a:solidFill>
                  <a:srgbClr val="1D222B"/>
                </a:solidFill>
                <a:latin typeface="Gill Sans Light"/>
                <a:cs typeface="Gill Sans Light"/>
              </a:rPr>
              <a:t>, 1986, 1989]</a:t>
            </a:r>
            <a:endParaRPr lang="en-US" sz="1800" dirty="0" smtClean="0">
              <a:solidFill>
                <a:srgbClr val="1D222B"/>
              </a:solidFill>
              <a:latin typeface="Gill Sans Light"/>
              <a:cs typeface="Gill Sans Light"/>
            </a:endParaRPr>
          </a:p>
          <a:p>
            <a:pPr>
              <a:defRPr sz="1800"/>
            </a:pPr>
            <a:endParaRPr lang="en-US" sz="1800" dirty="0" smtClean="0">
              <a:latin typeface="Gill Sans Light"/>
              <a:cs typeface="Gill Sans Light"/>
            </a:endParaRPr>
          </a:p>
          <a:p>
            <a:pPr>
              <a:defRPr sz="1800"/>
            </a:pPr>
            <a:r>
              <a:rPr lang="en-US" sz="1800" dirty="0" smtClean="0">
                <a:latin typeface="Gill Sans Light"/>
                <a:cs typeface="Gill Sans Light"/>
              </a:rPr>
              <a:t>Recent hardware/software advances renewed the interest</a:t>
            </a:r>
            <a:br>
              <a:rPr lang="en-US" sz="1800" dirty="0" smtClean="0">
                <a:latin typeface="Gill Sans Light"/>
                <a:cs typeface="Gill Sans Light"/>
              </a:rPr>
            </a:br>
            <a:r>
              <a:rPr lang="en-US" sz="2100" dirty="0" smtClean="0">
                <a:latin typeface="Gill Sans Light"/>
                <a:cs typeface="Gill Sans Light"/>
              </a:rPr>
              <a:t>Round-robin approach</a:t>
            </a:r>
            <a:r>
              <a:rPr lang="en-US" sz="2100" i="1" dirty="0" smtClean="0"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latin typeface="Gill Sans Light"/>
                <a:cs typeface="Gill Sans Light"/>
              </a:rPr>
              <a:t>[</a:t>
            </a:r>
            <a:r>
              <a:rPr lang="en-US" sz="2100" dirty="0" err="1" smtClean="0">
                <a:latin typeface="Gill Sans Light"/>
                <a:cs typeface="Gill Sans Light"/>
              </a:rPr>
              <a:t>Zinkevich</a:t>
            </a:r>
            <a:r>
              <a:rPr lang="en-US" sz="2100" dirty="0" smtClean="0">
                <a:latin typeface="Gill Sans Light"/>
                <a:cs typeface="Gill Sans Light"/>
              </a:rPr>
              <a:t>, Langford, </a:t>
            </a:r>
            <a:r>
              <a:rPr lang="en-US" sz="2100" dirty="0" err="1" smtClean="0">
                <a:latin typeface="Gill Sans Light"/>
                <a:cs typeface="Gill Sans Light"/>
              </a:rPr>
              <a:t>Smola</a:t>
            </a:r>
            <a:r>
              <a:rPr lang="en-US" sz="2100" dirty="0" smtClean="0">
                <a:latin typeface="Gill Sans Light"/>
                <a:cs typeface="Gill Sans Light"/>
              </a:rPr>
              <a:t>, 2009]</a:t>
            </a:r>
            <a:br>
              <a:rPr lang="en-US" sz="2100" dirty="0" smtClean="0">
                <a:latin typeface="Gill Sans Light"/>
                <a:cs typeface="Gill Sans Light"/>
              </a:rPr>
            </a:br>
            <a:r>
              <a:rPr lang="en-US" sz="2100" dirty="0" smtClean="0">
                <a:latin typeface="Gill Sans Light"/>
                <a:cs typeface="Gill Sans Light"/>
              </a:rPr>
              <a:t>Average Runs [</a:t>
            </a:r>
            <a:r>
              <a:rPr lang="en-US" sz="2100" dirty="0" err="1" smtClean="0">
                <a:latin typeface="Gill Sans Light"/>
                <a:cs typeface="Gill Sans Light"/>
              </a:rPr>
              <a:t>Zinkevich</a:t>
            </a:r>
            <a:r>
              <a:rPr lang="en-US" sz="2100" dirty="0" smtClean="0">
                <a:latin typeface="Gill Sans Light"/>
                <a:cs typeface="Gill Sans Light"/>
              </a:rPr>
              <a:t> et al., 2009]</a:t>
            </a:r>
            <a:br>
              <a:rPr lang="en-US" sz="2100" dirty="0" smtClean="0">
                <a:latin typeface="Gill Sans Light"/>
                <a:cs typeface="Gill Sans Light"/>
              </a:rPr>
            </a:br>
            <a:r>
              <a:rPr lang="en-US" sz="2100" dirty="0" smtClean="0">
                <a:latin typeface="Gill Sans Light"/>
                <a:cs typeface="Gill Sans Light"/>
              </a:rPr>
              <a:t>Average Gradients [</a:t>
            </a:r>
            <a:r>
              <a:rPr lang="en-US" sz="2100" dirty="0" err="1" smtClean="0">
                <a:latin typeface="Gill Sans Light"/>
                <a:cs typeface="Gill Sans Light"/>
              </a:rPr>
              <a:t>Duchi</a:t>
            </a:r>
            <a:r>
              <a:rPr lang="en-US" sz="2100" dirty="0" smtClean="0">
                <a:latin typeface="Gill Sans Light"/>
                <a:cs typeface="Gill Sans Light"/>
              </a:rPr>
              <a:t> et al, Xiao et al. 2010]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888937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Major Issue:</a:t>
            </a:r>
          </a:p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Lots of Synchronization and Communication!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69854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Mostly based on the “Coordinate” Approach</a:t>
            </a:r>
            <a:endParaRPr lang="en-US" sz="4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2719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OG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2011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28597" y="1280888"/>
            <a:ext cx="3086806" cy="928341"/>
            <a:chOff x="2232660" y="1280888"/>
            <a:chExt cx="4130669" cy="12825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12445" r="-1432"/>
            <a:stretch/>
          </p:blipFill>
          <p:spPr>
            <a:xfrm>
              <a:off x="3583184" y="1280888"/>
              <a:ext cx="2780145" cy="1270000"/>
            </a:xfrm>
            <a:prstGeom prst="rect">
              <a:avLst/>
            </a:prstGeom>
          </p:spPr>
        </p:pic>
        <p:pic>
          <p:nvPicPr>
            <p:cNvPr id="4" name="Picture 3" descr="brecht-mini.jp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057"/>
            <a:stretch/>
          </p:blipFill>
          <p:spPr>
            <a:xfrm>
              <a:off x="2232660" y="1280888"/>
              <a:ext cx="1043863" cy="128251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839645" y="815662"/>
            <a:ext cx="54647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solidFill>
                  <a:srgbClr val="D33072"/>
                </a:solidFill>
                <a:latin typeface="Gill Sans Light"/>
                <a:cs typeface="Gill Sans Light"/>
              </a:rPr>
              <a:t>Run SGD in parallel without Synchronization</a:t>
            </a:r>
            <a:endParaRPr lang="en-US" sz="2500" i="1" dirty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18" y="2421716"/>
            <a:ext cx="2169816" cy="2385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171" y="2767599"/>
            <a:ext cx="2998782" cy="18579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9175" y="5695194"/>
            <a:ext cx="7852726" cy="1154162"/>
          </a:xfrm>
          <a:prstGeom prst="rect">
            <a:avLst/>
          </a:prstGeom>
          <a:solidFill>
            <a:srgbClr val="F98F96"/>
          </a:solidFill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latin typeface="Gill Sans Light"/>
                <a:cs typeface="Gill Sans Light"/>
              </a:rPr>
              <a:t>Issues:</a:t>
            </a:r>
          </a:p>
          <a:p>
            <a:pPr algn="ctr"/>
            <a:r>
              <a:rPr lang="en-US" sz="2300" dirty="0">
                <a:latin typeface="Gill Sans Light"/>
                <a:cs typeface="Gill Sans Light"/>
              </a:rPr>
              <a:t>1. updates can be very </a:t>
            </a:r>
            <a:r>
              <a:rPr lang="en-US" sz="2300" dirty="0" smtClean="0">
                <a:latin typeface="Gill Sans Light"/>
                <a:cs typeface="Gill Sans Light"/>
              </a:rPr>
              <a:t>old (stale reads of the model)</a:t>
            </a:r>
            <a:endParaRPr lang="en-US" sz="2300" dirty="0">
              <a:latin typeface="Gill Sans Light"/>
              <a:cs typeface="Gill Sans Light"/>
            </a:endParaRPr>
          </a:p>
          <a:p>
            <a:pPr algn="ctr"/>
            <a:r>
              <a:rPr lang="en-US" sz="2300" dirty="0">
                <a:latin typeface="Gill Sans Light"/>
                <a:cs typeface="Gill Sans Light"/>
              </a:rPr>
              <a:t>2. results can </a:t>
            </a:r>
            <a:r>
              <a:rPr lang="en-US" sz="2300" dirty="0" smtClean="0">
                <a:latin typeface="Gill Sans Light"/>
                <a:cs typeface="Gill Sans Light"/>
              </a:rPr>
              <a:t>be overwritten by other cores/worker threads</a:t>
            </a:r>
            <a:endParaRPr lang="en-US" sz="2300" dirty="0">
              <a:latin typeface="Gill Sans Light"/>
              <a:cs typeface="Gill Sans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274461" y="2421716"/>
            <a:ext cx="2775300" cy="2441920"/>
            <a:chOff x="6015088" y="2642379"/>
            <a:chExt cx="2775300" cy="244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5088" y="2924769"/>
              <a:ext cx="2775300" cy="215953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493341" y="2642379"/>
              <a:ext cx="2105971" cy="353943"/>
            </a:xfrm>
            <a:prstGeom prst="rect">
              <a:avLst/>
            </a:prstGeom>
            <a:solidFill>
              <a:srgbClr val="CECCFD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b="1" dirty="0" smtClean="0">
                  <a:latin typeface="Gill Sans Light"/>
                  <a:cs typeface="Gill Sans Light"/>
                </a:rPr>
                <a:t>SVM RCV1 (10 cores)</a:t>
              </a:r>
              <a:endParaRPr lang="en-US" sz="1700" b="1" dirty="0">
                <a:latin typeface="Gill Sans Light"/>
                <a:cs typeface="Gill Sans Light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36583" y="4848789"/>
            <a:ext cx="81251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Impact: Google’s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Downpoor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SGD, Microsoft Project Adam, …, use HW!</a:t>
            </a:r>
          </a:p>
          <a:p>
            <a:pPr algn="ctr"/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Renewed research interest on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Lock-free Optimization</a:t>
            </a:r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595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4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Analyze?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990" y="1705297"/>
            <a:ext cx="8917049" cy="3939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latin typeface="Gill Sans Light"/>
                <a:cs typeface="Gill Sans Light"/>
              </a:rPr>
              <a:t>-	[</a:t>
            </a:r>
            <a:r>
              <a:rPr lang="en-US" sz="2300" dirty="0" err="1" smtClean="0">
                <a:latin typeface="Gill Sans Light"/>
                <a:cs typeface="Gill Sans Light"/>
              </a:rPr>
              <a:t>Niu</a:t>
            </a:r>
            <a:r>
              <a:rPr lang="en-US" sz="2300" dirty="0">
                <a:latin typeface="Gill Sans Light"/>
                <a:cs typeface="Gill Sans Light"/>
              </a:rPr>
              <a:t>, </a:t>
            </a:r>
            <a:r>
              <a:rPr lang="en-US" sz="2300" dirty="0" err="1">
                <a:latin typeface="Gill Sans Light"/>
                <a:cs typeface="Gill Sans Light"/>
              </a:rPr>
              <a:t>Recht</a:t>
            </a:r>
            <a:r>
              <a:rPr lang="en-US" sz="2300" dirty="0">
                <a:latin typeface="Gill Sans Light"/>
                <a:cs typeface="Gill Sans Light"/>
              </a:rPr>
              <a:t>, Re, and Wright, </a:t>
            </a:r>
            <a:r>
              <a:rPr lang="en-US" sz="2300" dirty="0" smtClean="0">
                <a:latin typeface="Gill Sans Light"/>
                <a:cs typeface="Gill Sans Light"/>
              </a:rPr>
              <a:t>2011] give </a:t>
            </a:r>
            <a:r>
              <a:rPr lang="en-US" sz="2300" dirty="0">
                <a:latin typeface="Gill Sans Light"/>
                <a:cs typeface="Gill Sans Light"/>
              </a:rPr>
              <a:t>the </a:t>
            </a:r>
            <a:r>
              <a:rPr lang="en-US" sz="2300" dirty="0" smtClean="0">
                <a:latin typeface="Gill Sans Light"/>
                <a:cs typeface="Gill Sans Light"/>
              </a:rPr>
              <a:t>first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convergence </a:t>
            </a:r>
            <a:r>
              <a:rPr lang="en-US" sz="2300" dirty="0">
                <a:latin typeface="Gill Sans Light"/>
                <a:cs typeface="Gill Sans Light"/>
              </a:rPr>
              <a:t>analysis of </a:t>
            </a:r>
            <a:r>
              <a:rPr lang="en-US" sz="2300" dirty="0" err="1">
                <a:latin typeface="Gill Sans Light"/>
                <a:cs typeface="Gill Sans Light"/>
              </a:rPr>
              <a:t>Hogwild</a:t>
            </a:r>
            <a:r>
              <a:rPr lang="en-US" sz="2300" dirty="0" smtClean="0">
                <a:latin typeface="Gill Sans Light"/>
                <a:cs typeface="Gill Sans Light"/>
              </a:rPr>
              <a:t>! 	</a:t>
            </a:r>
            <a:r>
              <a:rPr lang="en-US" sz="2300" b="1" dirty="0" smtClean="0">
                <a:latin typeface="Gill Sans Light"/>
                <a:cs typeface="Gill Sans Light"/>
              </a:rPr>
              <a:t>Issues</a:t>
            </a:r>
            <a:r>
              <a:rPr lang="en-US" sz="2300" b="1" dirty="0">
                <a:latin typeface="Gill Sans Light"/>
                <a:cs typeface="Gill Sans Light"/>
              </a:rPr>
              <a:t>: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- (</a:t>
            </a:r>
            <a:r>
              <a:rPr lang="en-US" sz="2300" dirty="0">
                <a:latin typeface="Gill Sans Light"/>
                <a:cs typeface="Gill Sans Light"/>
              </a:rPr>
              <a:t>over) simplified read/write model.</a:t>
            </a:r>
            <a:r>
              <a:rPr lang="en-US" sz="2300" dirty="0" smtClean="0">
                <a:latin typeface="Gill Sans Light"/>
                <a:cs typeface="Gill Sans Light"/>
              </a:rPr>
              <a:t> 		  [</a:t>
            </a:r>
            <a:r>
              <a:rPr lang="en-US" sz="2300" dirty="0">
                <a:latin typeface="Gill Sans Light"/>
                <a:cs typeface="Gill Sans Light"/>
              </a:rPr>
              <a:t>consistent reads, single coordinate updates, </a:t>
            </a:r>
            <a:r>
              <a:rPr lang="en-US" sz="2300" dirty="0" err="1">
                <a:latin typeface="Gill Sans Light"/>
                <a:cs typeface="Gill Sans Light"/>
              </a:rPr>
              <a:t>etc</a:t>
            </a:r>
            <a:r>
              <a:rPr lang="en-US" sz="2300" dirty="0">
                <a:latin typeface="Gill Sans Light"/>
                <a:cs typeface="Gill Sans Light"/>
              </a:rPr>
              <a:t>]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- lengthy </a:t>
            </a:r>
            <a:r>
              <a:rPr lang="en-US" sz="2300" dirty="0">
                <a:latin typeface="Gill Sans Light"/>
                <a:cs typeface="Gill Sans Light"/>
              </a:rPr>
              <a:t>and tedious </a:t>
            </a:r>
            <a:r>
              <a:rPr lang="en-US" sz="2300" dirty="0" smtClean="0">
                <a:latin typeface="Gill Sans Light"/>
                <a:cs typeface="Gill Sans Light"/>
              </a:rPr>
              <a:t>derivations</a:t>
            </a:r>
          </a:p>
          <a:p>
            <a:endParaRPr lang="en-US" sz="23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Several </a:t>
            </a:r>
            <a:r>
              <a:rPr lang="en-US" sz="2300" dirty="0" err="1">
                <a:latin typeface="Gill Sans Light"/>
                <a:cs typeface="Gill Sans Light"/>
              </a:rPr>
              <a:t>Async+lock-free</a:t>
            </a:r>
            <a:r>
              <a:rPr lang="en-US" sz="2300" dirty="0">
                <a:latin typeface="Gill Sans Light"/>
                <a:cs typeface="Gill Sans Light"/>
              </a:rPr>
              <a:t> algorithms follow </a:t>
            </a:r>
            <a:endParaRPr lang="en-US" sz="2300" dirty="0" smtClean="0">
              <a:latin typeface="Gill Sans Light"/>
              <a:cs typeface="Gill Sans Light"/>
            </a:endParaRPr>
          </a:p>
          <a:p>
            <a:r>
              <a:rPr lang="en-US" sz="2300" dirty="0" smtClean="0">
                <a:latin typeface="Gill Sans Light"/>
                <a:cs typeface="Gill Sans Light"/>
              </a:rPr>
              <a:t>    using </a:t>
            </a:r>
            <a:r>
              <a:rPr lang="en-US" sz="2300" dirty="0">
                <a:latin typeface="Gill Sans Light"/>
                <a:cs typeface="Gill Sans Light"/>
              </a:rPr>
              <a:t>similar assumptions, and/or analysis</a:t>
            </a:r>
            <a:r>
              <a:rPr lang="en-US" sz="2300" dirty="0" smtClean="0">
                <a:latin typeface="Gill Sans Light"/>
                <a:cs typeface="Gill Sans Light"/>
              </a:rPr>
              <a:t>:</a:t>
            </a:r>
            <a:endParaRPr lang="en-US" sz="2300" dirty="0">
              <a:latin typeface="Gill Sans Light"/>
              <a:cs typeface="Gill Sans Light"/>
            </a:endParaRPr>
          </a:p>
          <a:p>
            <a:r>
              <a:rPr lang="fr-FR" sz="2300" dirty="0" smtClean="0">
                <a:latin typeface="Gill Sans Light"/>
                <a:cs typeface="Gill Sans Light"/>
              </a:rPr>
              <a:t>	- </a:t>
            </a:r>
            <a:r>
              <a:rPr lang="fr-FR" sz="2000" dirty="0" smtClean="0">
                <a:latin typeface="Gill Sans Light"/>
                <a:cs typeface="Gill Sans Light"/>
              </a:rPr>
              <a:t>[</a:t>
            </a:r>
            <a:r>
              <a:rPr lang="fr-FR" sz="2000" dirty="0" err="1">
                <a:latin typeface="Gill Sans Light"/>
                <a:cs typeface="Gill Sans Light"/>
              </a:rPr>
              <a:t>Duchi</a:t>
            </a:r>
            <a:r>
              <a:rPr lang="fr-FR" sz="2000" dirty="0">
                <a:latin typeface="Gill Sans Light"/>
                <a:cs typeface="Gill Sans Light"/>
              </a:rPr>
              <a:t> et al, 2011], [Liu et al, 2014, 2015], [</a:t>
            </a:r>
            <a:r>
              <a:rPr lang="fr-FR" sz="2000" dirty="0" err="1">
                <a:latin typeface="Gill Sans Light"/>
                <a:cs typeface="Gill Sans Light"/>
              </a:rPr>
              <a:t>Avron</a:t>
            </a:r>
            <a:r>
              <a:rPr lang="fr-FR" sz="2000" dirty="0">
                <a:latin typeface="Gill Sans Light"/>
                <a:cs typeface="Gill Sans Light"/>
              </a:rPr>
              <a:t> et al. 2014], [De Sa et al, 2015], </a:t>
            </a:r>
            <a:r>
              <a:rPr lang="fr-FR" sz="2000" dirty="0" smtClean="0">
                <a:latin typeface="Gill Sans Light"/>
                <a:cs typeface="Gill Sans Light"/>
              </a:rPr>
              <a:t>	  [</a:t>
            </a:r>
            <a:r>
              <a:rPr lang="fr-FR" sz="2000" dirty="0" err="1">
                <a:latin typeface="Gill Sans Light"/>
                <a:cs typeface="Gill Sans Light"/>
              </a:rPr>
              <a:t>Lian</a:t>
            </a:r>
            <a:r>
              <a:rPr lang="fr-FR" sz="2000" dirty="0">
                <a:latin typeface="Gill Sans Light"/>
                <a:cs typeface="Gill Sans Light"/>
              </a:rPr>
              <a:t> et al., 2015], [Peng et al., 2015]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08858"/>
            <a:ext cx="9144000" cy="537410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General Analysis Framework For Asynchronous and Lock-free Algorithms?</a:t>
            </a:r>
            <a:endParaRPr lang="en-US" sz="4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8324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89156"/>
            <a:ext cx="9144000" cy="1470025"/>
          </a:xfrm>
        </p:spPr>
        <p:txBody>
          <a:bodyPr>
            <a:noAutofit/>
          </a:bodyPr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``Noisy” Iterates View</a:t>
            </a:r>
            <a:b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of Asynchronous Algorithms</a:t>
            </a:r>
            <a:endParaRPr lang="en-US" sz="4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366446"/>
            <a:ext cx="9144000" cy="937760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Main Idea</a:t>
            </a:r>
            <a:endParaRPr lang="en-US" sz="4000" dirty="0"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9946"/>
            <a:ext cx="9144000" cy="65444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5082" y="5821994"/>
            <a:ext cx="8282033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i="1" dirty="0">
                <a:latin typeface="Gill Sans Light"/>
                <a:cs typeface="Gill Sans Light"/>
              </a:rPr>
              <a:t>Perturbed Iterate Analysis for Asynchronous Stochastic Optimization </a:t>
            </a:r>
          </a:p>
          <a:p>
            <a:pPr algn="ctr"/>
            <a:r>
              <a:rPr lang="en-US" dirty="0">
                <a:latin typeface="Gill Sans Light"/>
                <a:cs typeface="Gill Sans Light"/>
              </a:rPr>
              <a:t>[Mania, Pan, </a:t>
            </a:r>
            <a:r>
              <a:rPr lang="en-US" dirty="0" err="1">
                <a:latin typeface="Gill Sans Light"/>
                <a:cs typeface="Gill Sans Light"/>
              </a:rPr>
              <a:t>Papailiopoulos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Recht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Ramchandran</a:t>
            </a:r>
            <a:r>
              <a:rPr lang="en-US" dirty="0">
                <a:latin typeface="Gill Sans Light"/>
                <a:cs typeface="Gill Sans Light"/>
              </a:rPr>
              <a:t>, Jordan, 2015]</a:t>
            </a:r>
          </a:p>
        </p:txBody>
      </p:sp>
    </p:spTree>
    <p:extLst>
      <p:ext uri="{BB962C8B-B14F-4D97-AF65-F5344CB8AC3E}">
        <p14:creationId xmlns:p14="http://schemas.microsoft.com/office/powerpoint/2010/main" val="324372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9532" y="1713844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Core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9532" y="2108233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Core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9532" y="2502621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Core 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005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9532" y="1713844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Core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532" y="2108233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Core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32" y="2502621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Core 3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109650" y="3631364"/>
            <a:ext cx="1846990" cy="2292726"/>
            <a:chOff x="1109650" y="3631364"/>
            <a:chExt cx="1846990" cy="2292726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650" y="4044650"/>
              <a:ext cx="1181100" cy="1629918"/>
            </a:xfrm>
            <a:prstGeom prst="rect">
              <a:avLst/>
            </a:prstGeom>
          </p:spPr>
        </p:pic>
        <p:cxnSp>
          <p:nvCxnSpPr>
            <p:cNvPr id="59" name="Straight Connector 58"/>
            <p:cNvCxnSpPr/>
            <p:nvPr/>
          </p:nvCxnSpPr>
          <p:spPr>
            <a:xfrm>
              <a:off x="2956640" y="3631364"/>
              <a:ext cx="0" cy="229272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397" y="1237973"/>
            <a:ext cx="1209077" cy="17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3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9532" y="1713844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Core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532" y="2108233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Core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32" y="2502621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Core 3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50" y="4044650"/>
            <a:ext cx="1181100" cy="162991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965" y="3892598"/>
            <a:ext cx="1496060" cy="2031492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397" y="1237973"/>
            <a:ext cx="1209077" cy="17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5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0" y="230783"/>
            <a:ext cx="9144000" cy="1470025"/>
          </a:xfrm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Joint Work With</a:t>
            </a:r>
            <a:endParaRPr lang="en-US" sz="50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52" name="Subtitle 2"/>
          <p:cNvSpPr>
            <a:spLocks noGrp="1"/>
          </p:cNvSpPr>
          <p:nvPr>
            <p:ph type="subTitle" idx="1"/>
          </p:nvPr>
        </p:nvSpPr>
        <p:spPr>
          <a:xfrm>
            <a:off x="3983195" y="3478932"/>
            <a:ext cx="1176430" cy="821540"/>
          </a:xfrm>
        </p:spPr>
        <p:txBody>
          <a:bodyPr>
            <a:normAutofit/>
          </a:bodyPr>
          <a:lstStyle/>
          <a:p>
            <a:r>
              <a:rPr lang="en-US" sz="1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Xinghao</a:t>
            </a:r>
            <a: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Pan</a:t>
            </a: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 rotWithShape="1">
          <a:blip r:embed="rId3"/>
          <a:srcRect l="9673" r="7873" b="-1864"/>
          <a:stretch/>
        </p:blipFill>
        <p:spPr>
          <a:xfrm>
            <a:off x="3983195" y="2095130"/>
            <a:ext cx="1168450" cy="1417086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46"/>
          <a:stretch/>
        </p:blipFill>
        <p:spPr>
          <a:xfrm>
            <a:off x="5769538" y="4566201"/>
            <a:ext cx="1107469" cy="1510936"/>
          </a:xfrm>
          <a:prstGeom prst="rect">
            <a:avLst/>
          </a:prstGeom>
        </p:spPr>
      </p:pic>
      <p:pic>
        <p:nvPicPr>
          <p:cNvPr id="2" name="Picture 1" descr="brecht-mini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2227654" y="4603879"/>
            <a:ext cx="1168451" cy="1435581"/>
          </a:xfrm>
          <a:prstGeom prst="rect">
            <a:avLst/>
          </a:prstGeom>
        </p:spPr>
      </p:pic>
      <p:pic>
        <p:nvPicPr>
          <p:cNvPr id="3" name="Picture 2" descr="ramchandran_sm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83" b="5708"/>
          <a:stretch/>
        </p:blipFill>
        <p:spPr>
          <a:xfrm>
            <a:off x="3983195" y="4579930"/>
            <a:ext cx="1199253" cy="1483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1562" t="4380" r="46094" b="12687"/>
          <a:stretch/>
        </p:blipFill>
        <p:spPr>
          <a:xfrm>
            <a:off x="5769538" y="2104776"/>
            <a:ext cx="1168789" cy="13888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46367" y="6075386"/>
            <a:ext cx="710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Ben </a:t>
            </a:r>
          </a:p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Recht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20421" y="6084097"/>
            <a:ext cx="142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Kannan</a:t>
            </a:r>
            <a:endParaRPr lang="en-US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Ramchandran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14159" y="6084097"/>
            <a:ext cx="1018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Michael I. </a:t>
            </a:r>
            <a:endParaRPr lang="en-US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Jordan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66901" y="3484059"/>
            <a:ext cx="723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Horia</a:t>
            </a:r>
            <a:endParaRPr lang="en-US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Mania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l="37915" t="-1" r="10217" b="44691"/>
          <a:stretch/>
        </p:blipFill>
        <p:spPr>
          <a:xfrm>
            <a:off x="2220703" y="2104776"/>
            <a:ext cx="1185250" cy="13696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980871" y="3512216"/>
            <a:ext cx="851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Samet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Oymak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902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19532" y="1713844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Core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532" y="2108233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Core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532" y="2502621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Core 3</a:t>
            </a:r>
          </a:p>
        </p:txBody>
      </p: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50" y="4044650"/>
            <a:ext cx="1181100" cy="162991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965" y="3892598"/>
            <a:ext cx="1496060" cy="203149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776" y="3892598"/>
            <a:ext cx="1433068" cy="2031492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6067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397" y="1237973"/>
            <a:ext cx="1209077" cy="17148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1410" y="6101447"/>
            <a:ext cx="5336067" cy="738664"/>
          </a:xfrm>
          <a:prstGeom prst="rect">
            <a:avLst/>
          </a:prstGeom>
          <a:solidFill>
            <a:srgbClr val="CECCFD"/>
          </a:solidFill>
        </p:spPr>
        <p:txBody>
          <a:bodyPr wrap="square">
            <a:spAutoFit/>
          </a:bodyPr>
          <a:lstStyle/>
          <a:p>
            <a:r>
              <a:rPr lang="en-US" sz="2100" dirty="0">
                <a:latin typeface="Gill Sans Light"/>
                <a:cs typeface="Gill Sans Light"/>
              </a:rPr>
              <a:t>Q: What causes asynchrony “noise”?  A: “</a:t>
            </a:r>
            <a:r>
              <a:rPr lang="en-US" sz="2100" b="1" i="1" u="sng" dirty="0">
                <a:latin typeface="Gill Sans Light"/>
                <a:cs typeface="Gill Sans Light"/>
              </a:rPr>
              <a:t>noisy reads</a:t>
            </a:r>
            <a:r>
              <a:rPr lang="en-US" sz="2100" dirty="0">
                <a:latin typeface="Gill Sans Light"/>
                <a:cs typeface="Gill Sans Light"/>
              </a:rPr>
              <a:t>” of the coordinates in the </a:t>
            </a:r>
            <a:r>
              <a:rPr lang="en-US" sz="2100" b="1" u="sng" dirty="0" smtClean="0">
                <a:latin typeface="Gill Sans Light"/>
                <a:cs typeface="Gill Sans Light"/>
              </a:rPr>
              <a:t>overlap</a:t>
            </a:r>
            <a:endParaRPr lang="en-US" sz="2100" u="sng" dirty="0"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414756" y="6244934"/>
            <a:ext cx="3729244" cy="481138"/>
            <a:chOff x="152400" y="3892598"/>
            <a:chExt cx="3729244" cy="481138"/>
          </a:xfrm>
        </p:grpSpPr>
        <p:sp>
          <p:nvSpPr>
            <p:cNvPr id="22" name="Rectangle 21"/>
            <p:cNvSpPr/>
            <p:nvPr/>
          </p:nvSpPr>
          <p:spPr>
            <a:xfrm>
              <a:off x="152400" y="3892598"/>
              <a:ext cx="3729244" cy="481138"/>
            </a:xfrm>
            <a:prstGeom prst="rect">
              <a:avLst/>
            </a:prstGeom>
            <a:solidFill>
              <a:srgbClr val="0C1268">
                <a:alpha val="88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Gill Sans Light"/>
                <a:cs typeface="Gill Sans Light"/>
              </a:endParaRP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02" y="3969337"/>
              <a:ext cx="2910840" cy="327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925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1157853"/>
            <a:ext cx="8979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causes an “error”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iff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points are in conflict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 long as no more than n/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av.deg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Functions are not processed concurrently, there should be bounded conflicts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043" y="1461998"/>
            <a:ext cx="5105716" cy="2295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774" y="3722190"/>
            <a:ext cx="8228452" cy="477054"/>
          </a:xfrm>
          <a:prstGeom prst="rect">
            <a:avLst/>
          </a:prstGeom>
          <a:ln w="9525" cmpd="sng">
            <a:solidFill>
              <a:srgbClr val="323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Pr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 two samples conflict ) = av. conflict degree / #functions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19300" y="5238929"/>
            <a:ext cx="5593559" cy="92333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ill Sans Light"/>
                <a:cs typeface="Gill Sans Light"/>
              </a:rPr>
              <a:t>Lemma:  </a:t>
            </a:r>
            <a:endParaRPr lang="en-US" b="1" dirty="0" smtClean="0"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“</a:t>
            </a:r>
            <a:r>
              <a:rPr lang="en-US" dirty="0">
                <a:latin typeface="Gill Sans Light"/>
                <a:cs typeface="Gill Sans Light"/>
              </a:rPr>
              <a:t>if E{#conflicts per </a:t>
            </a:r>
            <a:r>
              <a:rPr lang="en-US" dirty="0" smtClean="0">
                <a:latin typeface="Gill Sans Light"/>
                <a:cs typeface="Gill Sans Light"/>
              </a:rPr>
              <a:t>sample} </a:t>
            </a:r>
            <a:r>
              <a:rPr lang="en-US" dirty="0">
                <a:latin typeface="Gill Sans Light"/>
                <a:cs typeface="Gill Sans Light"/>
              </a:rPr>
              <a:t>= O(1), then asynchrony does not affect the convergence rates</a:t>
            </a:r>
            <a:r>
              <a:rPr lang="en-US" dirty="0" smtClean="0">
                <a:latin typeface="Gill Sans Light"/>
                <a:cs typeface="Gill Sans Light"/>
              </a:rPr>
              <a:t>”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5992" y="5150548"/>
            <a:ext cx="7494971" cy="1384995"/>
          </a:xfrm>
          <a:prstGeom prst="rect">
            <a:avLst/>
          </a:prstGeom>
          <a:solidFill>
            <a:srgbClr val="526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1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Thm</a:t>
            </a:r>
            <a:r>
              <a:rPr lang="en-US" sz="21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 </a:t>
            </a:r>
            <a:r>
              <a:rPr lang="en-US" sz="2100" b="1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(informal)</a:t>
            </a:r>
            <a:r>
              <a:rPr lang="en-US" sz="21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:</a:t>
            </a:r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 if you use less than O(n</a:t>
            </a:r>
            <a:r>
              <a:rPr lang="en-US" sz="2100" dirty="0">
                <a:solidFill>
                  <a:schemeClr val="bg1"/>
                </a:solidFill>
                <a:latin typeface="Gill Sans Light"/>
                <a:cs typeface="Gill Sans Light"/>
              </a:rPr>
              <a:t>/</a:t>
            </a:r>
            <a:r>
              <a:rPr lang="en-US" sz="21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av.deg</a:t>
            </a:r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) cores, </a:t>
            </a:r>
          </a:p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HW! gets a provable linear speedup</a:t>
            </a: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904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4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Perturbed Iterates is General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143851"/>
            <a:ext cx="8995839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5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Gill Sans Light"/>
                <a:cs typeface="Gill Sans Light"/>
              </a:rPr>
              <a:t>It </a:t>
            </a:r>
            <a:r>
              <a:rPr lang="en-US" sz="2500" dirty="0">
                <a:latin typeface="Gill Sans Light"/>
                <a:cs typeface="Gill Sans Light"/>
              </a:rPr>
              <a:t>turns out that several </a:t>
            </a:r>
            <a:r>
              <a:rPr lang="en-US" sz="2500" dirty="0" smtClean="0">
                <a:latin typeface="Gill Sans Light"/>
                <a:cs typeface="Gill Sans Light"/>
              </a:rPr>
              <a:t>asynchronous algorithms </a:t>
            </a:r>
            <a:r>
              <a:rPr lang="en-US" sz="2500" dirty="0">
                <a:latin typeface="Gill Sans Light"/>
                <a:cs typeface="Gill Sans Light"/>
              </a:rPr>
              <a:t>can analyzed </a:t>
            </a:r>
            <a:r>
              <a:rPr lang="en-US" sz="2500" dirty="0" smtClean="0">
                <a:latin typeface="Gill Sans Light"/>
                <a:cs typeface="Gill Sans Light"/>
              </a:rPr>
              <a:t>by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Gill Sans Light"/>
              <a:cs typeface="Gill Sans Light"/>
            </a:endParaRPr>
          </a:p>
          <a:p>
            <a:r>
              <a:rPr lang="en-US" sz="2500" dirty="0" smtClean="0">
                <a:latin typeface="Gill Sans Light"/>
                <a:cs typeface="Gill Sans Light"/>
              </a:rPr>
              <a:t> </a:t>
            </a:r>
          </a:p>
          <a:p>
            <a:endParaRPr lang="en-US" sz="25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500" b="1" dirty="0" smtClean="0">
                <a:latin typeface="Gill Sans Light"/>
                <a:cs typeface="Gill Sans Light"/>
              </a:rPr>
              <a:t>Asynchronous Coordinate Descent</a:t>
            </a:r>
            <a:br>
              <a:rPr lang="en-US" sz="2500" b="1" dirty="0" smtClean="0">
                <a:latin typeface="Gill Sans Light"/>
                <a:cs typeface="Gill Sans Light"/>
              </a:rPr>
            </a:br>
            <a:endParaRPr lang="en-US" sz="25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500" b="1" dirty="0" smtClean="0">
                <a:latin typeface="Gill Sans Light"/>
                <a:cs typeface="Gill Sans Light"/>
              </a:rPr>
              <a:t>Asynchronous Sparse SVRG</a:t>
            </a:r>
          </a:p>
          <a:p>
            <a:pPr marL="342900" indent="-342900">
              <a:buFontTx/>
              <a:buChar char="-"/>
            </a:pPr>
            <a:endParaRPr lang="en-US" sz="2500" dirty="0" smtClean="0">
              <a:latin typeface="Gill Sans Light"/>
              <a:cs typeface="Gill Sans Light"/>
            </a:endParaRPr>
          </a:p>
          <a:p>
            <a:r>
              <a:rPr lang="en-US" sz="2500" dirty="0" smtClean="0">
                <a:latin typeface="Gill Sans Light"/>
                <a:cs typeface="Gill Sans Light"/>
              </a:rPr>
              <a:t>-  Same </a:t>
            </a:r>
            <a:r>
              <a:rPr lang="en-US" sz="2500" dirty="0">
                <a:latin typeface="Gill Sans Light"/>
                <a:cs typeface="Gill Sans Light"/>
              </a:rPr>
              <a:t>“noisy” viewpoint used </a:t>
            </a:r>
            <a:r>
              <a:rPr lang="en-US" sz="2500" dirty="0" smtClean="0">
                <a:latin typeface="Gill Sans Light"/>
                <a:cs typeface="Gill Sans Light"/>
              </a:rPr>
              <a:t>for a </a:t>
            </a:r>
            <a:r>
              <a:rPr lang="en-US" sz="2500" dirty="0">
                <a:latin typeface="Gill Sans Light"/>
                <a:cs typeface="Gill Sans Light"/>
              </a:rPr>
              <a:t>parallel </a:t>
            </a:r>
            <a:r>
              <a:rPr lang="en-US" sz="2500" b="1" dirty="0" smtClean="0">
                <a:latin typeface="Gill Sans Light"/>
                <a:cs typeface="Gill Sans Light"/>
              </a:rPr>
              <a:t>graph clustering</a:t>
            </a:r>
            <a:r>
              <a:rPr lang="en-US" sz="2500" dirty="0" smtClean="0">
                <a:latin typeface="Gill Sans Light"/>
                <a:cs typeface="Gill Sans Light"/>
              </a:rPr>
              <a:t> </a:t>
            </a:r>
            <a:r>
              <a:rPr lang="en-US" sz="2500" dirty="0">
                <a:latin typeface="Gill Sans Light"/>
                <a:cs typeface="Gill Sans Light"/>
              </a:rPr>
              <a:t>algorithm </a:t>
            </a:r>
            <a:r>
              <a:rPr lang="en-US" sz="2500" dirty="0" smtClean="0">
                <a:latin typeface="Gill Sans Light"/>
                <a:cs typeface="Gill Sans Light"/>
              </a:rPr>
              <a:t> </a:t>
            </a:r>
            <a:r>
              <a:rPr lang="en-US" sz="2100" dirty="0" smtClean="0">
                <a:latin typeface="Gill Sans Light"/>
                <a:cs typeface="Gill Sans Light"/>
              </a:rPr>
              <a:t>		             </a:t>
            </a:r>
            <a:r>
              <a:rPr lang="en-US" sz="1700" dirty="0">
                <a:latin typeface="Gill Sans Light"/>
                <a:cs typeface="Gill Sans Light"/>
              </a:rPr>
              <a:t>[Pan, </a:t>
            </a:r>
            <a:r>
              <a:rPr lang="en-US" sz="1700" dirty="0" err="1">
                <a:latin typeface="Gill Sans Light"/>
                <a:cs typeface="Gill Sans Light"/>
              </a:rPr>
              <a:t>Papailiopoulos</a:t>
            </a:r>
            <a:r>
              <a:rPr lang="en-US" sz="1700" dirty="0">
                <a:latin typeface="Gill Sans Light"/>
                <a:cs typeface="Gill Sans Light"/>
              </a:rPr>
              <a:t>, </a:t>
            </a:r>
            <a:r>
              <a:rPr lang="en-US" sz="1700" dirty="0" err="1">
                <a:latin typeface="Gill Sans Light"/>
                <a:cs typeface="Gill Sans Light"/>
              </a:rPr>
              <a:t>Recht</a:t>
            </a:r>
            <a:r>
              <a:rPr lang="en-US" sz="1700" dirty="0">
                <a:latin typeface="Gill Sans Light"/>
                <a:cs typeface="Gill Sans Light"/>
              </a:rPr>
              <a:t>, </a:t>
            </a:r>
            <a:r>
              <a:rPr lang="en-US" sz="1700" dirty="0" err="1">
                <a:latin typeface="Gill Sans Light"/>
                <a:cs typeface="Gill Sans Light"/>
              </a:rPr>
              <a:t>Ramchandran</a:t>
            </a:r>
            <a:r>
              <a:rPr lang="en-US" sz="1700" dirty="0">
                <a:latin typeface="Gill Sans Light"/>
                <a:cs typeface="Gill Sans Light"/>
              </a:rPr>
              <a:t>, Jordan, NIPS2015]</a:t>
            </a:r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8432">
            <a:off x="6688601" y="5326893"/>
            <a:ext cx="3051035" cy="30510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504" y="2022679"/>
            <a:ext cx="8928992" cy="12926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6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6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Asyncronous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Algorithm</a:t>
            </a:r>
            <a:r>
              <a:rPr lang="en-US" sz="2600" dirty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) ) </a:t>
            </a:r>
            <a:r>
              <a:rPr lang="en-US" sz="26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  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Algorithm</a:t>
            </a:r>
            <a:r>
              <a:rPr lang="en-US" sz="2600" dirty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+ Noise )</a:t>
            </a:r>
          </a:p>
          <a:p>
            <a:pPr algn="ctr"/>
            <a:endParaRPr lang="en-US" sz="2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576790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76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is great in Practice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075221"/>
            <a:ext cx="9144000" cy="450402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Example: Combinatorial Graph Clustering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99" y="1771089"/>
            <a:ext cx="4147924" cy="3236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0" y="1771089"/>
            <a:ext cx="4119462" cy="32826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5231" y="5213388"/>
            <a:ext cx="8928992" cy="1631216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Clustering </a:t>
            </a:r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Billion-Edge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Graphs in &lt;10 sec.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12-15x </a:t>
            </a:r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Speedup  on 32 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threads</a:t>
            </a:r>
          </a:p>
          <a:p>
            <a:pPr algn="ctr"/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346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Future Directions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258349"/>
            <a:ext cx="8995839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100" dirty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- The framework in it’s current form implies that:</a:t>
            </a:r>
          </a:p>
          <a:p>
            <a:r>
              <a:rPr lang="en-US" sz="2100" dirty="0" smtClean="0">
                <a:latin typeface="Gill Sans Light"/>
                <a:cs typeface="Gill Sans Light"/>
              </a:rPr>
              <a:t> </a:t>
            </a:r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100" dirty="0" smtClean="0">
                <a:latin typeface="Gill Sans Light"/>
                <a:cs typeface="Gill Sans Light"/>
              </a:rPr>
              <a:t>Fine for sparse SVM, text data, graph/vision cuts,</a:t>
            </a:r>
            <a:r>
              <a:rPr lang="en-US" sz="2100" dirty="0"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latin typeface="Gill Sans Light"/>
                <a:cs typeface="Gill Sans Light"/>
              </a:rPr>
              <a:t>or for high Dropout…</a:t>
            </a:r>
          </a:p>
          <a:p>
            <a:pPr marL="342900" indent="-342900">
              <a:buFontTx/>
              <a:buChar char="-"/>
            </a:pPr>
            <a:endParaRPr lang="en-US" sz="21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100" dirty="0" smtClean="0">
                <a:latin typeface="Gill Sans Light"/>
                <a:cs typeface="Gill Sans Light"/>
              </a:rPr>
              <a:t>But some problems are not sparse or convex (like training general NNs)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100" b="1" dirty="0" smtClean="0">
                <a:latin typeface="Gill Sans Light"/>
                <a:cs typeface="Gill Sans Light"/>
              </a:rPr>
              <a:t>Open Problems: </a:t>
            </a:r>
          </a:p>
          <a:p>
            <a:pPr marL="800100" lvl="1" indent="-342900">
              <a:buFontTx/>
              <a:buChar char="-"/>
            </a:pPr>
            <a:r>
              <a:rPr lang="en-US" sz="2100" dirty="0" smtClean="0">
                <a:latin typeface="Gill Sans Light"/>
                <a:cs typeface="Gill Sans Light"/>
              </a:rPr>
              <a:t>Do Asynchronous SG algorithms Converge for Dense Problems?</a:t>
            </a:r>
          </a:p>
          <a:p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r>
              <a:rPr lang="en-US" sz="2100" dirty="0">
                <a:latin typeface="Gill Sans Light"/>
                <a:cs typeface="Gill Sans Light"/>
              </a:rPr>
              <a:t>	</a:t>
            </a:r>
            <a:r>
              <a:rPr lang="en-US" sz="2100" dirty="0" smtClean="0">
                <a:latin typeface="Gill Sans Light"/>
                <a:cs typeface="Gill Sans Light"/>
              </a:rPr>
              <a:t>- Holy grail: Can we show convergence of SGD on </a:t>
            </a:r>
            <a:r>
              <a:rPr lang="en-US" sz="2100" dirty="0" err="1" smtClean="0">
                <a:latin typeface="Gill Sans Light"/>
                <a:cs typeface="Gill Sans Light"/>
              </a:rPr>
              <a:t>nonconvex</a:t>
            </a:r>
            <a:r>
              <a:rPr lang="en-US" sz="2100" dirty="0" smtClean="0">
                <a:latin typeface="Gill Sans Light"/>
                <a:cs typeface="Gill Sans Light"/>
              </a:rPr>
              <a:t> NN problems?</a:t>
            </a:r>
          </a:p>
          <a:p>
            <a:r>
              <a:rPr lang="en-US" sz="2100" dirty="0">
                <a:latin typeface="Gill Sans Light"/>
                <a:cs typeface="Gill Sans Light"/>
              </a:rPr>
              <a:t>	</a:t>
            </a:r>
            <a:r>
              <a:rPr lang="en-US" sz="2100" dirty="0" smtClean="0">
                <a:latin typeface="Gill Sans Light"/>
                <a:cs typeface="Gill Sans Light"/>
              </a:rPr>
              <a:t>	- Does </a:t>
            </a:r>
            <a:r>
              <a:rPr lang="en-US" sz="2100" dirty="0" err="1" smtClean="0">
                <a:latin typeface="Gill Sans Light"/>
                <a:cs typeface="Gill Sans Light"/>
              </a:rPr>
              <a:t>Async</a:t>
            </a:r>
            <a:r>
              <a:rPr lang="en-US" sz="2100" dirty="0" smtClean="0">
                <a:latin typeface="Gill Sans Light"/>
                <a:cs typeface="Gill Sans Light"/>
              </a:rPr>
              <a:t>. Noise help escape local minima?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08739" y="2190632"/>
            <a:ext cx="5593559" cy="44627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latin typeface="Gill Sans Light"/>
                <a:cs typeface="Gill Sans Light"/>
              </a:rPr>
              <a:t>Sparsity</a:t>
            </a:r>
            <a:r>
              <a:rPr lang="en-US" sz="2300" dirty="0" smtClean="0">
                <a:latin typeface="Gill Sans Light"/>
                <a:cs typeface="Gill Sans Light"/>
              </a:rPr>
              <a:t> + convexity =&gt; linear speedups</a:t>
            </a:r>
          </a:p>
        </p:txBody>
      </p:sp>
      <p:sp>
        <p:nvSpPr>
          <p:cNvPr id="9" name="Rectangle 8"/>
          <p:cNvSpPr/>
          <p:nvPr/>
        </p:nvSpPr>
        <p:spPr>
          <a:xfrm>
            <a:off x="912276" y="4903197"/>
            <a:ext cx="7352223" cy="1061829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In practice, what matters is that sampled data points </a:t>
            </a:r>
          </a:p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are somewhat uncorrelated </a:t>
            </a:r>
          </a:p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(think of cat-cat </a:t>
            </a:r>
            <a:r>
              <a:rPr lang="en-US" sz="2100" dirty="0" err="1" smtClean="0">
                <a:latin typeface="Gill Sans Light"/>
                <a:cs typeface="Gill Sans Light"/>
              </a:rPr>
              <a:t>vs</a:t>
            </a:r>
            <a:r>
              <a:rPr lang="en-US" sz="2100" dirty="0" smtClean="0">
                <a:latin typeface="Gill Sans Light"/>
                <a:cs typeface="Gill Sans Light"/>
              </a:rPr>
              <a:t> cat-dog samples)</a:t>
            </a:r>
          </a:p>
        </p:txBody>
      </p:sp>
    </p:spTree>
    <p:extLst>
      <p:ext uri="{BB962C8B-B14F-4D97-AF65-F5344CB8AC3E}">
        <p14:creationId xmlns:p14="http://schemas.microsoft.com/office/powerpoint/2010/main" val="21808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if we just care about speedups?</a:t>
            </a:r>
            <a:endParaRPr lang="en-US" sz="4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792121"/>
            <a:ext cx="8995839" cy="2923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Say that I “believe” that algorithm </a:t>
            </a:r>
            <a:r>
              <a:rPr lang="en-US" sz="2300" b="1" dirty="0" smtClean="0">
                <a:latin typeface="Gill Sans Light"/>
                <a:cs typeface="Gill Sans Light"/>
              </a:rPr>
              <a:t>A</a:t>
            </a:r>
            <a:r>
              <a:rPr lang="en-US" sz="2300" i="1" dirty="0" smtClean="0">
                <a:latin typeface="Gill Sans Light"/>
                <a:cs typeface="Gill Sans Light"/>
              </a:rPr>
              <a:t> </a:t>
            </a:r>
            <a:r>
              <a:rPr lang="en-US" sz="2300" dirty="0" smtClean="0">
                <a:latin typeface="Gill Sans Light"/>
                <a:cs typeface="Gill Sans Light"/>
              </a:rPr>
              <a:t>is good for problem </a:t>
            </a:r>
            <a:r>
              <a:rPr lang="en-US" sz="2300" b="1" dirty="0" smtClean="0">
                <a:latin typeface="Gill Sans Light"/>
                <a:cs typeface="Gill Sans Light"/>
              </a:rPr>
              <a:t>P</a:t>
            </a:r>
            <a:r>
              <a:rPr lang="en-US" sz="2300" dirty="0" smtClean="0">
                <a:latin typeface="Gill Sans Light"/>
                <a:cs typeface="Gill Sans Light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sz="2300" i="1" dirty="0" smtClean="0">
              <a:latin typeface="Gill Sans Light"/>
              <a:cs typeface="Gill Sans Light"/>
            </a:endParaRPr>
          </a:p>
          <a:p>
            <a:pPr marL="285750" indent="-285750">
              <a:buFontTx/>
              <a:buChar char="-"/>
            </a:pPr>
            <a:endParaRPr lang="en-US" sz="2300" i="1" dirty="0" smtClean="0">
              <a:latin typeface="Gill Sans Light"/>
              <a:cs typeface="Gill Sans Light"/>
            </a:endParaRPr>
          </a:p>
          <a:p>
            <a:pPr marL="285750" indent="-28575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Can we claim provable speedups, without much knowledge of </a:t>
            </a:r>
            <a:r>
              <a:rPr lang="en-US" sz="2300" b="1" dirty="0" smtClean="0">
                <a:latin typeface="Gill Sans Light"/>
                <a:cs typeface="Gill Sans Light"/>
              </a:rPr>
              <a:t>A</a:t>
            </a:r>
            <a:r>
              <a:rPr lang="en-US" sz="2300" dirty="0" smtClean="0">
                <a:latin typeface="Gill Sans Light"/>
                <a:cs typeface="Gill Sans Light"/>
              </a:rPr>
              <a:t>?</a:t>
            </a:r>
          </a:p>
          <a:p>
            <a:pPr marL="285750" indent="-285750">
              <a:buFontTx/>
              <a:buChar char="-"/>
            </a:pPr>
            <a:endParaRPr lang="en-US" sz="2300" dirty="0" smtClean="0">
              <a:latin typeface="Gill Sans Light"/>
              <a:cs typeface="Gill Sans Light"/>
            </a:endParaRPr>
          </a:p>
          <a:p>
            <a:pPr marL="285750" indent="-285750">
              <a:buFontTx/>
              <a:buChar char="-"/>
            </a:pPr>
            <a:endParaRPr lang="en-US" sz="2300" dirty="0">
              <a:latin typeface="Gill Sans Light"/>
              <a:cs typeface="Gill Sans Light"/>
            </a:endParaRPr>
          </a:p>
          <a:p>
            <a:pPr marL="285750" indent="-28575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Can we say something useful by just looking at the “access patterns” of an algorithm induced by the problem </a:t>
            </a:r>
            <a:r>
              <a:rPr lang="en-US" sz="2300" b="1" dirty="0" smtClean="0">
                <a:latin typeface="Gill Sans Light"/>
                <a:cs typeface="Gill Sans Light"/>
              </a:rPr>
              <a:t>P</a:t>
            </a:r>
            <a:r>
              <a:rPr lang="en-US" sz="2300" dirty="0" smtClean="0">
                <a:latin typeface="Gill Sans Light"/>
                <a:cs typeface="Gill Sans Light"/>
              </a:rPr>
              <a:t>?</a:t>
            </a:r>
            <a:endParaRPr lang="en-US" sz="2300" dirty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865" y="4978099"/>
            <a:ext cx="1209077" cy="17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8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0" y="1"/>
            <a:ext cx="10231552" cy="767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8" y="842382"/>
            <a:ext cx="1020599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35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500" dirty="0">
                <a:solidFill>
                  <a:schemeClr val="bg1"/>
                </a:solidFill>
                <a:latin typeface="Gill Sans Light"/>
                <a:cs typeface="Gill Sans Light"/>
              </a:rPr>
              <a:t>i</a:t>
            </a:r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 a framework for </a:t>
            </a:r>
            <a:r>
              <a:rPr lang="en-US" sz="35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Parallelelizing</a:t>
            </a:r>
            <a:r>
              <a:rPr lang="en-US" sz="35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3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ML algorithms</a:t>
            </a:r>
          </a:p>
          <a:p>
            <a:endParaRPr lang="en-US" sz="30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Lock-free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Asynchronous</a:t>
            </a:r>
          </a:p>
          <a:p>
            <a:pPr marL="457200" indent="-457200">
              <a:buFontTx/>
              <a:buChar char="-"/>
            </a:pPr>
            <a:endParaRPr lang="en-US" sz="3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No memory contention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</a:t>
            </a:r>
            <a:r>
              <a:rPr lang="en-US" sz="30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Serializable</a:t>
            </a:r>
            <a:endParaRPr lang="en-US" sz="3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</a:t>
            </a:r>
            <a:r>
              <a:rPr lang="en-US" sz="3000" b="1" dirty="0">
                <a:solidFill>
                  <a:schemeClr val="bg1"/>
                </a:solidFill>
                <a:latin typeface="Gill Sans Light"/>
                <a:cs typeface="Gill Sans Light"/>
              </a:rPr>
              <a:t>One analysis fits </a:t>
            </a:r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all</a:t>
            </a:r>
          </a:p>
          <a:p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- Access Locality </a:t>
            </a:r>
            <a:b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	(NUMA aware </a:t>
            </a:r>
            <a:r>
              <a:rPr lang="en-US" sz="30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impl</a:t>
            </a:r>
            <a:r>
              <a:rPr lang="en-US" sz="3000" b="1" dirty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3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</a:p>
        </p:txBody>
      </p:sp>
      <p:sp>
        <p:nvSpPr>
          <p:cNvPr id="3" name="Right Brace 2"/>
          <p:cNvSpPr/>
          <p:nvPr/>
        </p:nvSpPr>
        <p:spPr>
          <a:xfrm>
            <a:off x="2638445" y="2678924"/>
            <a:ext cx="304092" cy="1055421"/>
          </a:xfrm>
          <a:prstGeom prst="rightBrace">
            <a:avLst>
              <a:gd name="adj1" fmla="val 31054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TextBox 7"/>
          <p:cNvSpPr txBox="1"/>
          <p:nvPr/>
        </p:nvSpPr>
        <p:spPr>
          <a:xfrm>
            <a:off x="2901587" y="2916097"/>
            <a:ext cx="2544650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Like </a:t>
            </a:r>
            <a:r>
              <a:rPr lang="en-US" sz="30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HOGWILD!</a:t>
            </a:r>
            <a:endParaRPr lang="en-US" sz="30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3931467" y="4290116"/>
            <a:ext cx="304092" cy="2209452"/>
          </a:xfrm>
          <a:prstGeom prst="rightBrace">
            <a:avLst>
              <a:gd name="adj1" fmla="val 31054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0" name="TextBox 9"/>
          <p:cNvSpPr txBox="1"/>
          <p:nvPr/>
        </p:nvSpPr>
        <p:spPr>
          <a:xfrm>
            <a:off x="4371224" y="4822067"/>
            <a:ext cx="185282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Unlike </a:t>
            </a:r>
          </a:p>
          <a:p>
            <a:pPr algn="ctr"/>
            <a:r>
              <a:rPr lang="en-US" sz="30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HOGWILD!</a:t>
            </a:r>
            <a:endParaRPr lang="en-US" sz="30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31" y="84887"/>
            <a:ext cx="5350536" cy="14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9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298540" y="942241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1298540" y="3228240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Down Arrow 173"/>
          <p:cNvSpPr/>
          <p:nvPr/>
        </p:nvSpPr>
        <p:spPr>
          <a:xfrm>
            <a:off x="4037460" y="2874197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1298540" y="5071100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Down Arrow 209"/>
          <p:cNvSpPr/>
          <p:nvPr/>
        </p:nvSpPr>
        <p:spPr>
          <a:xfrm>
            <a:off x="4037460" y="4717057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8" name="Picture 15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6943" y="27203"/>
            <a:ext cx="2810115" cy="752314"/>
          </a:xfrm>
          <a:prstGeom prst="rect">
            <a:avLst/>
          </a:prstGeom>
        </p:spPr>
      </p:pic>
      <p:sp>
        <p:nvSpPr>
          <p:cNvPr id="212" name="Rectangle 211"/>
          <p:cNvSpPr/>
          <p:nvPr/>
        </p:nvSpPr>
        <p:spPr>
          <a:xfrm>
            <a:off x="2459133" y="1501091"/>
            <a:ext cx="4225734" cy="8904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>
                <a:latin typeface="Gill Sans Light"/>
                <a:cs typeface="Gill Sans Light"/>
              </a:rPr>
              <a:t>Sample</a:t>
            </a:r>
            <a:r>
              <a:rPr lang="en-US" sz="2000" dirty="0" smtClean="0">
                <a:latin typeface="Gill Sans Light"/>
                <a:cs typeface="Gill Sans Light"/>
              </a:rPr>
              <a:t> Data Points (carefully)</a:t>
            </a:r>
            <a:endParaRPr lang="en-US" sz="2000" u="sng" dirty="0">
              <a:latin typeface="Gill Sans Light"/>
              <a:cs typeface="Gill Sans Light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2459133" y="3618313"/>
            <a:ext cx="4225734" cy="8904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Compute </a:t>
            </a:r>
            <a:r>
              <a:rPr lang="en-US" sz="2000" u="sng" dirty="0" smtClean="0">
                <a:latin typeface="Gill Sans Light"/>
                <a:cs typeface="Gill Sans Light"/>
              </a:rPr>
              <a:t>Conflict Groups</a:t>
            </a:r>
            <a:endParaRPr lang="en-US" sz="2000" u="sng" dirty="0">
              <a:latin typeface="Gill Sans Light"/>
              <a:cs typeface="Gill Sans Light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2459133" y="5347264"/>
            <a:ext cx="4225734" cy="890481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latin typeface="Gill Sans Light"/>
                <a:cs typeface="Gill Sans Light"/>
              </a:rPr>
              <a:t>Process</a:t>
            </a:r>
            <a:r>
              <a:rPr lang="en-US" sz="2000" dirty="0">
                <a:latin typeface="Gill Sans Light"/>
                <a:cs typeface="Gill Sans Light"/>
              </a:rPr>
              <a:t> Conflict </a:t>
            </a:r>
            <a:r>
              <a:rPr lang="en-US" sz="2000" dirty="0">
                <a:solidFill>
                  <a:srgbClr val="FFFFFF"/>
                </a:solidFill>
                <a:latin typeface="Gill Sans Light"/>
                <a:cs typeface="Gill Sans Light"/>
              </a:rPr>
              <a:t>Groups </a:t>
            </a:r>
            <a:r>
              <a:rPr lang="en-US" sz="2000" u="sng" dirty="0">
                <a:latin typeface="Gill Sans Light"/>
                <a:cs typeface="Gill Sans Light"/>
              </a:rPr>
              <a:t>in Parallel</a:t>
            </a:r>
          </a:p>
        </p:txBody>
      </p:sp>
    </p:spTree>
    <p:extLst>
      <p:ext uri="{BB962C8B-B14F-4D97-AF65-F5344CB8AC3E}">
        <p14:creationId xmlns:p14="http://schemas.microsoft.com/office/powerpoint/2010/main" val="413945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"/>
            <a:ext cx="9144000" cy="148474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Preliminary Experiments:</a:t>
            </a:r>
          </a:p>
          <a:p>
            <a:pPr algn="ctr"/>
            <a:r>
              <a:rPr lang="en-US" sz="3700" dirty="0" err="1" smtClean="0">
                <a:latin typeface="Gill Sans Light"/>
                <a:cs typeface="Gill Sans Light"/>
              </a:rPr>
              <a:t>Scala</a:t>
            </a:r>
            <a:r>
              <a:rPr lang="en-US" sz="3700" dirty="0" smtClean="0">
                <a:latin typeface="Gill Sans Light"/>
                <a:cs typeface="Gill Sans Light"/>
              </a:rPr>
              <a:t> Implementation (2 </a:t>
            </a:r>
            <a:r>
              <a:rPr lang="en-US" sz="3700" dirty="0" err="1" smtClean="0">
                <a:latin typeface="Gill Sans Light"/>
                <a:cs typeface="Gill Sans Light"/>
              </a:rPr>
              <a:t>cpus</a:t>
            </a:r>
            <a:r>
              <a:rPr lang="en-US" sz="3700" dirty="0" smtClean="0">
                <a:latin typeface="Gill Sans Light"/>
                <a:cs typeface="Gill Sans Light"/>
              </a:rPr>
              <a:t>, 8 cores)</a:t>
            </a:r>
          </a:p>
        </p:txBody>
      </p:sp>
      <p:pic>
        <p:nvPicPr>
          <p:cNvPr id="5" name="Picture 4" descr="sdca_mcsvmxdblpxdfsxbatchsize1500xxniter10xnclasses1000_spdupobj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9" y="2394595"/>
            <a:ext cx="4044679" cy="3033509"/>
          </a:xfrm>
          <a:prstGeom prst="rect">
            <a:avLst/>
          </a:prstGeom>
        </p:spPr>
      </p:pic>
      <p:pic>
        <p:nvPicPr>
          <p:cNvPr id="9" name="Picture 8" descr="l2sgd_matcom_ml10M_batchsize5000_hogPartitionNocrimp_ccdBlockgreedyNocrimpx0_spdupobj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73" y="2267237"/>
            <a:ext cx="4214489" cy="3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3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5335" y="0"/>
            <a:ext cx="10191455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8351" y="126843"/>
            <a:ext cx="9143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fin</a:t>
            </a:r>
            <a:endParaRPr lang="en-US" sz="5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1216" y="2684518"/>
            <a:ext cx="417479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Let Your </a:t>
            </a:r>
            <a:r>
              <a:rPr lang="en-US" sz="3400" i="1" dirty="0">
                <a:solidFill>
                  <a:schemeClr val="bg1"/>
                </a:solidFill>
                <a:latin typeface="Gill Sans Light"/>
                <a:cs typeface="Gill Sans Light"/>
              </a:rPr>
              <a:t>C</a:t>
            </a:r>
            <a:r>
              <a:rPr lang="en-US" sz="34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ores Run Wild!</a:t>
            </a:r>
            <a:endParaRPr lang="en-US" sz="34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20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this talk about?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020418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Abundance of Stochastic Gradient in Large-scale ML</a:t>
            </a: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 and Asynchronous Machine Learning Algorithms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Theoretical and Practical Challenges</a:t>
            </a:r>
          </a:p>
          <a:p>
            <a:pPr marL="571500" indent="-5715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framework for Asynchronous Stochastic Optimization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 asynchronous framework to Parallelize sparse 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algorit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novel Parallel Framework for General Sparse Algorithms</a:t>
            </a: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3649945"/>
            <a:ext cx="8928992" cy="135421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viewpoint:</a:t>
            </a:r>
          </a:p>
          <a:p>
            <a:pPr algn="ctr"/>
            <a:r>
              <a:rPr lang="en-US" sz="26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Asyncronous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Algorithm</a:t>
            </a:r>
            <a:r>
              <a:rPr lang="en-US" sz="2600" dirty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) ) </a:t>
            </a:r>
            <a:r>
              <a:rPr lang="en-US" sz="26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  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Algorithm</a:t>
            </a:r>
            <a:r>
              <a:rPr lang="en-US" sz="2600" dirty="0">
                <a:solidFill>
                  <a:schemeClr val="bg1"/>
                </a:solidFill>
                <a:latin typeface="Gill Sans Light"/>
                <a:cs typeface="Gill Sans Light"/>
              </a:rPr>
              <a:t>( 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DATA + Noise 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57000"/>
            <a:ext cx="368300" cy="279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98046" y="4248368"/>
            <a:ext cx="4094434" cy="55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057" y="5881906"/>
            <a:ext cx="2707978" cy="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7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29392" y="783717"/>
            <a:ext cx="3429415" cy="2680476"/>
            <a:chOff x="32368" y="587526"/>
            <a:chExt cx="4021960" cy="2946945"/>
          </a:xfrm>
        </p:grpSpPr>
        <p:cxnSp>
          <p:nvCxnSpPr>
            <p:cNvPr id="27" name="Straight Arrow Connector 26"/>
            <p:cNvCxnSpPr>
              <a:stCxn id="32" idx="3"/>
              <a:endCxn id="9" idx="1"/>
            </p:cNvCxnSpPr>
            <p:nvPr/>
          </p:nvCxnSpPr>
          <p:spPr>
            <a:xfrm>
              <a:off x="455983" y="1322740"/>
              <a:ext cx="3069990" cy="1893244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25973" y="587526"/>
              <a:ext cx="528355" cy="5874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25530" y="1382532"/>
              <a:ext cx="528695" cy="51814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25530" y="2110757"/>
              <a:ext cx="528695" cy="55828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46935" b="7840"/>
            <a:stretch/>
          </p:blipFill>
          <p:spPr>
            <a:xfrm>
              <a:off x="3525973" y="2897497"/>
              <a:ext cx="528355" cy="63697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68" y="1125192"/>
              <a:ext cx="423615" cy="395097"/>
            </a:xfrm>
            <a:prstGeom prst="rect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68" y="1791485"/>
              <a:ext cx="427495" cy="398716"/>
            </a:xfrm>
            <a:prstGeom prst="rect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364" y="2352772"/>
              <a:ext cx="409620" cy="382043"/>
            </a:xfrm>
            <a:prstGeom prst="rect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48" name="Straight Arrow Connector 47"/>
            <p:cNvCxnSpPr>
              <a:stCxn id="32" idx="3"/>
              <a:endCxn id="4" idx="1"/>
            </p:cNvCxnSpPr>
            <p:nvPr/>
          </p:nvCxnSpPr>
          <p:spPr>
            <a:xfrm flipV="1">
              <a:off x="455983" y="881263"/>
              <a:ext cx="3069990" cy="441477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6" idx="3"/>
              <a:endCxn id="5" idx="1"/>
            </p:cNvCxnSpPr>
            <p:nvPr/>
          </p:nvCxnSpPr>
          <p:spPr>
            <a:xfrm flipV="1">
              <a:off x="459863" y="1641605"/>
              <a:ext cx="3065666" cy="349238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6" idx="3"/>
              <a:endCxn id="9" idx="1"/>
            </p:cNvCxnSpPr>
            <p:nvPr/>
          </p:nvCxnSpPr>
          <p:spPr>
            <a:xfrm>
              <a:off x="459863" y="1990843"/>
              <a:ext cx="3066109" cy="1225141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7" idx="3"/>
              <a:endCxn id="8" idx="1"/>
            </p:cNvCxnSpPr>
            <p:nvPr/>
          </p:nvCxnSpPr>
          <p:spPr>
            <a:xfrm flipV="1">
              <a:off x="455983" y="2389899"/>
              <a:ext cx="3069547" cy="153895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7" idx="3"/>
              <a:endCxn id="4" idx="1"/>
            </p:cNvCxnSpPr>
            <p:nvPr/>
          </p:nvCxnSpPr>
          <p:spPr>
            <a:xfrm flipV="1">
              <a:off x="455983" y="881263"/>
              <a:ext cx="3069990" cy="1662531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5266FF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1"/>
              <a:endCxn id="47" idx="3"/>
            </p:cNvCxnSpPr>
            <p:nvPr/>
          </p:nvCxnSpPr>
          <p:spPr>
            <a:xfrm flipH="1">
              <a:off x="455983" y="1641605"/>
              <a:ext cx="3069547" cy="902189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FF66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1"/>
              <a:endCxn id="32" idx="3"/>
            </p:cNvCxnSpPr>
            <p:nvPr/>
          </p:nvCxnSpPr>
          <p:spPr>
            <a:xfrm flipH="1" flipV="1">
              <a:off x="455983" y="1322740"/>
              <a:ext cx="3069990" cy="1893244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FF66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1"/>
              <a:endCxn id="46" idx="3"/>
            </p:cNvCxnSpPr>
            <p:nvPr/>
          </p:nvCxnSpPr>
          <p:spPr>
            <a:xfrm flipH="1" flipV="1">
              <a:off x="459863" y="1990843"/>
              <a:ext cx="3065666" cy="399056"/>
            </a:xfrm>
            <a:prstGeom prst="straightConnector1">
              <a:avLst/>
            </a:prstGeom>
            <a:solidFill>
              <a:schemeClr val="tx1"/>
            </a:solidFill>
            <a:ln w="57150" cmpd="sng">
              <a:solidFill>
                <a:srgbClr val="FF66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9383" y="4556118"/>
            <a:ext cx="4254474" cy="2094207"/>
            <a:chOff x="328010" y="1328665"/>
            <a:chExt cx="7873517" cy="4293583"/>
          </a:xfrm>
        </p:grpSpPr>
        <p:grpSp>
          <p:nvGrpSpPr>
            <p:cNvPr id="22" name="Group 21"/>
            <p:cNvGrpSpPr/>
            <p:nvPr/>
          </p:nvGrpSpPr>
          <p:grpSpPr>
            <a:xfrm>
              <a:off x="328010" y="1328665"/>
              <a:ext cx="4568059" cy="893379"/>
              <a:chOff x="774700" y="1742652"/>
              <a:chExt cx="7594600" cy="1672896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742652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651000" y="1909067"/>
                <a:ext cx="5842000" cy="13751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Why is it raining??</a:t>
                </a:r>
                <a:endParaRPr lang="en-US" sz="1500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533211" y="2084459"/>
              <a:ext cx="4568059" cy="893379"/>
              <a:chOff x="774700" y="1944414"/>
              <a:chExt cx="7594600" cy="1672896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I love the rain &lt;3</a:t>
                </a:r>
                <a:endParaRPr lang="en-US" sz="1500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42645" y="2936802"/>
              <a:ext cx="4568059" cy="893379"/>
              <a:chOff x="774700" y="1944414"/>
              <a:chExt cx="7594600" cy="1672896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1944414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1651000" y="2110828"/>
                <a:ext cx="5842000" cy="13751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&lt;3 this game #Go Warriors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226676" y="3834169"/>
              <a:ext cx="4568059" cy="893379"/>
              <a:chOff x="974690" y="2447722"/>
              <a:chExt cx="7594600" cy="1672896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74690" y="2447722"/>
                <a:ext cx="7594600" cy="1672896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1850990" y="2614137"/>
                <a:ext cx="5842000" cy="13751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The Warriors Rock!</a:t>
                </a:r>
                <a:endParaRPr lang="en-US" sz="1500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633468" y="4728868"/>
              <a:ext cx="4568059" cy="893380"/>
              <a:chOff x="774700" y="726683"/>
              <a:chExt cx="7594600" cy="1672898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74700" y="726683"/>
                <a:ext cx="7594600" cy="1672898"/>
              </a:xfrm>
              <a:prstGeom prst="rect">
                <a:avLst/>
              </a:prstGeom>
              <a:ln>
                <a:solidFill>
                  <a:srgbClr val="2E99EE"/>
                </a:solidFill>
              </a:ln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1651001" y="893097"/>
                <a:ext cx="5842001" cy="137510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Gill Sans Light"/>
                    <a:cs typeface="Gill Sans Light"/>
                  </a:rPr>
                  <a:t>Feel the Bern!</a:t>
                </a:r>
                <a:endParaRPr lang="en-US" sz="1500" dirty="0">
                  <a:solidFill>
                    <a:schemeClr val="tx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997895" y="1002943"/>
            <a:ext cx="3138892" cy="2275453"/>
            <a:chOff x="1082842" y="870479"/>
            <a:chExt cx="6456849" cy="4077075"/>
          </a:xfrm>
        </p:grpSpPr>
        <p:pic>
          <p:nvPicPr>
            <p:cNvPr id="53" name="Picture 52" descr="02-11.jp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54" name="Picture 53" descr="1412613364603_wps_17_SANTA_MONICA_CA_AUGUST_04.jp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55" name="Picture 54" descr="sf-cat.jpg"/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57" name="Picture 56" descr="716974.jpg"/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58" name="Picture 57" descr="yFEyUdBQw9.jpg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59" name="Straight Connector 58"/>
            <p:cNvCxnSpPr/>
            <p:nvPr/>
          </p:nvCxnSpPr>
          <p:spPr>
            <a:xfrm flipV="1">
              <a:off x="1082842" y="932448"/>
              <a:ext cx="6456849" cy="3951110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</p:grpSp>
      <p:sp>
        <p:nvSpPr>
          <p:cNvPr id="69" name="Rectangle 68"/>
          <p:cNvSpPr/>
          <p:nvPr/>
        </p:nvSpPr>
        <p:spPr>
          <a:xfrm>
            <a:off x="6269234" y="3850070"/>
            <a:ext cx="1688868" cy="567040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 smtClean="0">
                <a:latin typeface="Gill Sans Light"/>
                <a:cs typeface="Gill Sans Light"/>
              </a:rPr>
              <a:t>DeepNets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607716" y="5648956"/>
            <a:ext cx="3011904" cy="662100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Graph Clustering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607716" y="4676134"/>
            <a:ext cx="3011904" cy="662100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PCA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96578" y="72598"/>
            <a:ext cx="3249723" cy="567040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Product Recommendation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893695" y="36661"/>
            <a:ext cx="3249723" cy="567040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Classification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12060" y="3713605"/>
            <a:ext cx="3249723" cy="567040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Topic Modeling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All Solved by an</a:t>
            </a:r>
          </a:p>
          <a:p>
            <a:pPr algn="ctr"/>
            <a:r>
              <a:rPr lang="en-US" sz="4800" i="1" dirty="0" err="1">
                <a:latin typeface="Gill Sans Light"/>
                <a:cs typeface="Gill Sans Light"/>
              </a:rPr>
              <a:t>Über</a:t>
            </a:r>
            <a:r>
              <a:rPr lang="en-US" sz="4800" i="1" dirty="0">
                <a:latin typeface="Gill Sans Light"/>
                <a:cs typeface="Gill Sans Light"/>
              </a:rPr>
              <a:t>-algorithm</a:t>
            </a:r>
            <a:r>
              <a:rPr lang="en-US" sz="4800" dirty="0"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49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Stochastic Gradient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48" y="1303315"/>
            <a:ext cx="2628900" cy="1257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980728"/>
            <a:ext cx="877894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Find the best model that minimizes the loss for each data point.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 Idea: 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What if we do that greedily over every data point?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24840" y="2331539"/>
            <a:ext cx="2675082" cy="618123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loss for data point </a:t>
            </a:r>
            <a:r>
              <a:rPr lang="en-US" sz="2500" dirty="0" err="1" smtClean="0">
                <a:latin typeface="Gill Sans Light"/>
                <a:cs typeface="Gill Sans Light"/>
              </a:rPr>
              <a:t>i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6" name="Curved Connector 5"/>
          <p:cNvCxnSpPr>
            <a:stCxn id="12" idx="1"/>
          </p:cNvCxnSpPr>
          <p:nvPr/>
        </p:nvCxnSpPr>
        <p:spPr>
          <a:xfrm rot="10800000">
            <a:off x="5187460" y="2171519"/>
            <a:ext cx="437381" cy="46908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4986823"/>
            <a:ext cx="9144000" cy="98535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i="1" dirty="0" smtClean="0">
                <a:latin typeface="Gill Sans Light"/>
                <a:cs typeface="Gill Sans Light"/>
              </a:rPr>
              <a:t>Stochastic Gradient Method:</a:t>
            </a:r>
          </a:p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A Meta-algorithm</a:t>
            </a:r>
            <a:endParaRPr lang="en-US" sz="30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54" y="6189418"/>
            <a:ext cx="5181600" cy="4699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980728"/>
            <a:ext cx="9144000" cy="5763233"/>
          </a:xfrm>
          <a:prstGeom prst="rect">
            <a:avLst/>
          </a:prstGeom>
          <a:solidFill>
            <a:srgbClr val="0C1268">
              <a:alpha val="9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Comes with Different Names and in different flavors</a:t>
            </a: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  <a:p>
            <a:pPr algn="ctr"/>
            <a:r>
              <a:rPr lang="en-US" sz="3000" u="sng" dirty="0" smtClean="0">
                <a:solidFill>
                  <a:srgbClr val="F98F96"/>
                </a:solidFill>
                <a:latin typeface="Gill Sans Light"/>
                <a:cs typeface="Gill Sans Light"/>
              </a:rPr>
              <a:t>ML / opt / statistics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Perceptron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Incremental Gradient</a:t>
            </a:r>
          </a:p>
          <a:p>
            <a:pPr algn="ctr"/>
            <a:r>
              <a:rPr lang="en-US" sz="2300" b="1" i="1" dirty="0">
                <a:solidFill>
                  <a:srgbClr val="FFFFFF"/>
                </a:solidFill>
                <a:latin typeface="Gill Sans Light"/>
                <a:cs typeface="Gill Sans Light"/>
              </a:rPr>
              <a:t>Back Propagation (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NNs)</a:t>
            </a:r>
          </a:p>
          <a:p>
            <a:pPr algn="ctr"/>
            <a:r>
              <a:rPr lang="en-US" sz="2300" b="1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Oja’s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300" b="1" i="1" dirty="0">
                <a:solidFill>
                  <a:srgbClr val="FFFFFF"/>
                </a:solidFill>
                <a:latin typeface="Gill Sans Light"/>
                <a:cs typeface="Gill Sans Light"/>
              </a:rPr>
              <a:t>iteration (PCA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)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…</a:t>
            </a:r>
          </a:p>
          <a:p>
            <a:pPr algn="ctr"/>
            <a:endParaRPr lang="en-US" sz="2800" b="1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Has been around since forever</a:t>
            </a:r>
          </a:p>
          <a:p>
            <a:pPr algn="ctr"/>
            <a:r>
              <a:rPr lang="en-US" sz="28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a reason</a:t>
            </a:r>
          </a:p>
        </p:txBody>
      </p:sp>
    </p:spTree>
    <p:extLst>
      <p:ext uri="{BB962C8B-B14F-4D97-AF65-F5344CB8AC3E}">
        <p14:creationId xmlns:p14="http://schemas.microsoft.com/office/powerpoint/2010/main" val="238299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animBg="1"/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</a:t>
            </a:r>
            <a:r>
              <a:rPr lang="en-US" b="1" dirty="0" smtClean="0">
                <a:latin typeface="Gill Sans Light"/>
                <a:cs typeface="Gill Sans Light"/>
              </a:rPr>
              <a:t>Gradient:</a:t>
            </a:r>
            <a:r>
              <a:rPr lang="en-US" b="1" dirty="0">
                <a:latin typeface="Gill Sans Light"/>
                <a:cs typeface="Gill Sans Light"/>
              </a:rPr>
              <a:t/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031010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1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031010" y="3251337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031010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3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3101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4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Step1:</a:t>
            </a:r>
            <a:br>
              <a:rPr lang="en-US" sz="2500" dirty="0" smtClean="0">
                <a:latin typeface="Gill Sans Light"/>
                <a:cs typeface="Gill Sans Light"/>
              </a:rPr>
            </a:br>
            <a:r>
              <a:rPr lang="en-US" sz="2500" dirty="0" smtClean="0">
                <a:latin typeface="Gill Sans Light"/>
                <a:cs typeface="Gill Sans Light"/>
              </a:rPr>
              <a:t>Pick random data point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2" name="Picture 41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28676" y="1858896"/>
            <a:ext cx="2175391" cy="3043600"/>
            <a:chOff x="1292882" y="-1028250"/>
            <a:chExt cx="6246809" cy="6917280"/>
          </a:xfrm>
        </p:grpSpPr>
        <p:pic>
          <p:nvPicPr>
            <p:cNvPr id="48" name="Picture 47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49" name="Picture 48" descr="1412613364603_wps_17_SANTA_MONICA_CA_AUGUST_04.jp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50" name="Picture 49" descr="sf-cat.jp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52" name="Picture 51" descr="716974.jpg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60" name="Picture 59" descr="yFEyUdBQw9.jp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61" name="Straight Connector 60"/>
            <p:cNvCxnSpPr>
              <a:endCxn id="81" idx="3"/>
            </p:cNvCxnSpPr>
            <p:nvPr/>
          </p:nvCxnSpPr>
          <p:spPr>
            <a:xfrm flipV="1">
              <a:off x="2161828" y="-1028250"/>
              <a:ext cx="291382" cy="6917280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</p:grpSp>
      <p:sp>
        <p:nvSpPr>
          <p:cNvPr id="34" name="Oval 33"/>
          <p:cNvSpPr/>
          <p:nvPr/>
        </p:nvSpPr>
        <p:spPr>
          <a:xfrm>
            <a:off x="3031010" y="3265185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4813" y="3052888"/>
            <a:ext cx="1926897" cy="446276"/>
            <a:chOff x="64813" y="3052888"/>
            <a:chExt cx="1926897" cy="446276"/>
          </a:xfrm>
        </p:grpSpPr>
        <p:sp>
          <p:nvSpPr>
            <p:cNvPr id="46" name="TextBox 45"/>
            <p:cNvSpPr txBox="1"/>
            <p:nvPr/>
          </p:nvSpPr>
          <p:spPr>
            <a:xfrm>
              <a:off x="64813" y="3052888"/>
              <a:ext cx="19268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latin typeface="Gill Sans Light"/>
                  <a:cs typeface="Gill Sans Light"/>
                </a:rPr>
                <a:t>Sample 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613" y="3230044"/>
              <a:ext cx="297269" cy="217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Gill Sans Light"/>
                <a:cs typeface="Gill Sans Light"/>
              </a:rPr>
              <a:t>Stochastic </a:t>
            </a:r>
            <a:r>
              <a:rPr lang="en-US" b="1" smtClean="0">
                <a:latin typeface="Gill Sans Light"/>
                <a:cs typeface="Gill Sans Light"/>
              </a:rPr>
              <a:t>Gradient:</a:t>
            </a:r>
            <a:r>
              <a:rPr lang="en-US" b="1" dirty="0">
                <a:latin typeface="Gill Sans Light"/>
                <a:cs typeface="Gill Sans Light"/>
              </a:rPr>
              <a:t/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1010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1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101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1010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3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101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4</a:t>
            </a:r>
            <a:endParaRPr lang="en-US" b="1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stCxn id="46" idx="6"/>
            <a:endCxn id="54" idx="1"/>
          </p:cNvCxnSpPr>
          <p:nvPr/>
        </p:nvCxnSpPr>
        <p:spPr>
          <a:xfrm flipV="1">
            <a:off x="3319568" y="2546682"/>
            <a:ext cx="233723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6" idx="6"/>
            <a:endCxn id="90" idx="1"/>
          </p:cNvCxnSpPr>
          <p:nvPr/>
        </p:nvCxnSpPr>
        <p:spPr>
          <a:xfrm>
            <a:off x="3319568" y="3397002"/>
            <a:ext cx="233723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46" idx="6"/>
            <a:endCxn id="58" idx="1"/>
          </p:cNvCxnSpPr>
          <p:nvPr/>
        </p:nvCxnSpPr>
        <p:spPr>
          <a:xfrm>
            <a:off x="3319568" y="3397002"/>
            <a:ext cx="233723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 2: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Read Variables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428676" y="1858896"/>
            <a:ext cx="2175391" cy="3043600"/>
            <a:chOff x="1292882" y="-1028250"/>
            <a:chExt cx="6246809" cy="6917280"/>
          </a:xfrm>
        </p:grpSpPr>
        <p:pic>
          <p:nvPicPr>
            <p:cNvPr id="27" name="Picture 2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28" name="Picture 2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29" name="Picture 2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32" name="Picture 31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33" name="Picture 32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34" name="Straight Connector 33"/>
            <p:cNvCxnSpPr/>
            <p:nvPr/>
          </p:nvCxnSpPr>
          <p:spPr>
            <a:xfrm flipV="1">
              <a:off x="2161828" y="-1028250"/>
              <a:ext cx="291382" cy="6917280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</p:grpSp>
      <p:pic>
        <p:nvPicPr>
          <p:cNvPr id="40" name="Picture 39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2400632"/>
            <a:ext cx="345440" cy="23368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099472"/>
            <a:ext cx="345440" cy="22352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939445"/>
            <a:ext cx="345440" cy="23368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4813" y="3052888"/>
            <a:ext cx="1926897" cy="446276"/>
            <a:chOff x="64813" y="3052888"/>
            <a:chExt cx="1926897" cy="446276"/>
          </a:xfrm>
        </p:grpSpPr>
        <p:sp>
          <p:nvSpPr>
            <p:cNvPr id="51" name="TextBox 50"/>
            <p:cNvSpPr txBox="1"/>
            <p:nvPr/>
          </p:nvSpPr>
          <p:spPr>
            <a:xfrm>
              <a:off x="64813" y="3052888"/>
              <a:ext cx="19268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latin typeface="Gill Sans Light"/>
                  <a:cs typeface="Gill Sans Light"/>
                </a:rPr>
                <a:t>Read 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119" y="3251336"/>
              <a:ext cx="170145" cy="152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34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</a:t>
            </a:r>
            <a:r>
              <a:rPr lang="en-US" b="1" dirty="0" smtClean="0">
                <a:latin typeface="Gill Sans Light"/>
                <a:cs typeface="Gill Sans Light"/>
              </a:rPr>
              <a:t>Gradient:</a:t>
            </a:r>
            <a:r>
              <a:rPr lang="en-US" b="1" dirty="0">
                <a:latin typeface="Gill Sans Light"/>
                <a:cs typeface="Gill Sans Light"/>
              </a:rPr>
              <a:t/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2448" y="2546682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0" idx="1"/>
          </p:cNvCxnSpPr>
          <p:nvPr/>
        </p:nvCxnSpPr>
        <p:spPr>
          <a:xfrm>
            <a:off x="3312448" y="3397002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8" idx="1"/>
          </p:cNvCxnSpPr>
          <p:nvPr/>
        </p:nvCxnSpPr>
        <p:spPr>
          <a:xfrm>
            <a:off x="3312448" y="3397002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389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2400632"/>
            <a:ext cx="345440" cy="23368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099472"/>
            <a:ext cx="345440" cy="22352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939445"/>
            <a:ext cx="345440" cy="23368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428676" y="1858896"/>
            <a:ext cx="2175391" cy="3043600"/>
            <a:chOff x="1292882" y="-1028250"/>
            <a:chExt cx="6246809" cy="6917280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2161828" y="-1028250"/>
              <a:ext cx="291382" cy="6917280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Step3: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Compute local </a:t>
            </a:r>
            <a:r>
              <a:rPr lang="en-US" sz="2500" dirty="0">
                <a:latin typeface="Gill Sans Light"/>
                <a:cs typeface="Gill Sans Light"/>
              </a:rPr>
              <a:t>f</a:t>
            </a:r>
            <a:r>
              <a:rPr lang="en-US" sz="2500" dirty="0" smtClean="0">
                <a:latin typeface="Gill Sans Light"/>
                <a:cs typeface="Gill Sans Light"/>
              </a:rPr>
              <a:t>unction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7" name="Picture 46" descr="02-11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9" y="3932366"/>
            <a:ext cx="1056071" cy="31768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4813" y="3052888"/>
            <a:ext cx="19268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Compute grad. of local loss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522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8" y="3740933"/>
            <a:ext cx="2307521" cy="261897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318567" y="2537923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18567" y="3388243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318567" y="3388243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Stochastic Gradient:</a:t>
            </a:r>
            <a:br>
              <a:rPr lang="en-US" b="1" dirty="0">
                <a:latin typeface="Gill Sans Light"/>
                <a:cs typeface="Gill Sans Light"/>
              </a:rPr>
            </a:b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2448" y="2546682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0" idx="1"/>
          </p:cNvCxnSpPr>
          <p:nvPr/>
        </p:nvCxnSpPr>
        <p:spPr>
          <a:xfrm>
            <a:off x="3312448" y="3397002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8" idx="1"/>
          </p:cNvCxnSpPr>
          <p:nvPr/>
        </p:nvCxnSpPr>
        <p:spPr>
          <a:xfrm>
            <a:off x="3312448" y="3397002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2389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3" name="Picture 42" descr="02-11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</p:spPr>
      </p:pic>
      <p:pic>
        <p:nvPicPr>
          <p:cNvPr id="45" name="Picture 44" descr="1412613364603_wps_17_SANTA_MONICA_CA_AUGUST_04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</p:spPr>
      </p:pic>
      <p:pic>
        <p:nvPicPr>
          <p:cNvPr id="47" name="Picture 46" descr="sf-cat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8"/>
            <a:ext cx="302602" cy="24087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</p:spPr>
      </p:pic>
      <p:pic>
        <p:nvPicPr>
          <p:cNvPr id="49" name="Picture 48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1"/>
            <a:ext cx="313659" cy="311262"/>
          </a:xfrm>
          <a:prstGeom prst="rect">
            <a:avLst/>
          </a:prstGeom>
        </p:spPr>
      </p:pic>
      <p:pic>
        <p:nvPicPr>
          <p:cNvPr id="50" name="Picture 49" descr="yFEyUdBQw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6731278" y="1858896"/>
            <a:ext cx="101471" cy="3043600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5"/>
            <a:ext cx="360054" cy="38104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6" y="3987014"/>
            <a:ext cx="462446" cy="33927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Step4: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Update 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6174828" y="2082034"/>
            <a:ext cx="2069185" cy="2337589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93628" y="683261"/>
            <a:ext cx="8569758" cy="6051259"/>
          </a:xfrm>
          <a:prstGeom prst="rect">
            <a:avLst/>
          </a:prstGeom>
          <a:solidFill>
            <a:srgbClr val="0C1268">
              <a:alpha val="8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Goal: Parallelize this</a:t>
            </a:r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6298" y="305288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Update 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734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9789</TotalTime>
  <Words>988</Words>
  <Application>Microsoft Macintosh PowerPoint</Application>
  <PresentationFormat>On-screen Show (4:3)</PresentationFormat>
  <Paragraphs>302</Paragraphs>
  <Slides>29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Joint Work With</vt:lpstr>
      <vt:lpstr>What is this talk about?</vt:lpstr>
      <vt:lpstr>PowerPoint Presentation</vt:lpstr>
      <vt:lpstr>Stochastic Gradient</vt:lpstr>
      <vt:lpstr>Stochastic Gradient: the Über-algorithm</vt:lpstr>
      <vt:lpstr>Stochastic Gradient: the Über-algorithm</vt:lpstr>
      <vt:lpstr>Stochastic Gradient: the Über-algorithm</vt:lpstr>
      <vt:lpstr>Stochastic Gradient: the Über-algorithm</vt:lpstr>
      <vt:lpstr>PowerPoint Presentation</vt:lpstr>
      <vt:lpstr>PowerPoint Presentation</vt:lpstr>
      <vt:lpstr>PowerPoint Presentation</vt:lpstr>
      <vt:lpstr>Prior (2011) Work</vt:lpstr>
      <vt:lpstr>HOGWILD! 2011</vt:lpstr>
      <vt:lpstr>How to Analyze?</vt:lpstr>
      <vt:lpstr>A ``Noisy” Iterates View of Asynchronous Algorithms</vt:lpstr>
      <vt:lpstr>Understanding Asynchrony</vt:lpstr>
      <vt:lpstr>Understanding Asynchrony</vt:lpstr>
      <vt:lpstr>Understanding Asynchrony</vt:lpstr>
      <vt:lpstr>Understanding Asynchrony</vt:lpstr>
      <vt:lpstr>Asynchrony Noise</vt:lpstr>
      <vt:lpstr>Perturbed Iterates is General</vt:lpstr>
      <vt:lpstr>Async. is great in Practice</vt:lpstr>
      <vt:lpstr>Future Directions</vt:lpstr>
      <vt:lpstr>What if we just care about speedups?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528</cp:revision>
  <cp:lastPrinted>2015-02-25T04:53:56Z</cp:lastPrinted>
  <dcterms:created xsi:type="dcterms:W3CDTF">2015-02-09T20:18:11Z</dcterms:created>
  <dcterms:modified xsi:type="dcterms:W3CDTF">2015-11-22T17:56:32Z</dcterms:modified>
</cp:coreProperties>
</file>